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54" r:id="rId3"/>
    <p:sldId id="307" r:id="rId4"/>
    <p:sldId id="308" r:id="rId5"/>
    <p:sldId id="355" r:id="rId6"/>
    <p:sldId id="312" r:id="rId7"/>
    <p:sldId id="353" r:id="rId8"/>
    <p:sldId id="352" r:id="rId9"/>
    <p:sldId id="313" r:id="rId10"/>
    <p:sldId id="314" r:id="rId11"/>
    <p:sldId id="315" r:id="rId12"/>
    <p:sldId id="316" r:id="rId13"/>
    <p:sldId id="317" r:id="rId14"/>
    <p:sldId id="318" r:id="rId15"/>
    <p:sldId id="319" r:id="rId16"/>
    <p:sldId id="357" r:id="rId17"/>
    <p:sldId id="358" r:id="rId18"/>
    <p:sldId id="359" r:id="rId19"/>
    <p:sldId id="361" r:id="rId20"/>
    <p:sldId id="362" r:id="rId21"/>
    <p:sldId id="363" r:id="rId22"/>
    <p:sldId id="365" r:id="rId23"/>
    <p:sldId id="326" r:id="rId24"/>
    <p:sldId id="327" r:id="rId25"/>
    <p:sldId id="328" r:id="rId26"/>
    <p:sldId id="364" r:id="rId28"/>
    <p:sldId id="330" r:id="rId29"/>
    <p:sldId id="331" r:id="rId30"/>
    <p:sldId id="332" r:id="rId31"/>
    <p:sldId id="333" r:id="rId32"/>
    <p:sldId id="334" r:id="rId33"/>
    <p:sldId id="335" r:id="rId34"/>
    <p:sldId id="336" r:id="rId35"/>
    <p:sldId id="366" r:id="rId36"/>
    <p:sldId id="337" r:id="rId37"/>
    <p:sldId id="338" r:id="rId38"/>
    <p:sldId id="339" r:id="rId39"/>
    <p:sldId id="340" r:id="rId40"/>
    <p:sldId id="341" r:id="rId41"/>
    <p:sldId id="342" r:id="rId42"/>
    <p:sldId id="343" r:id="rId43"/>
    <p:sldId id="344" r:id="rId44"/>
    <p:sldId id="345" r:id="rId45"/>
    <p:sldId id="346" r:id="rId46"/>
    <p:sldId id="347" r:id="rId47"/>
    <p:sldId id="367" r:id="rId48"/>
    <p:sldId id="348" r:id="rId49"/>
    <p:sldId id="349" r:id="rId50"/>
    <p:sldId id="368" r:id="rId51"/>
    <p:sldId id="350" r:id="rId52"/>
    <p:sldId id="351"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3384" y="-13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DAA8291-AB62-477B-A78C-51EFD4ACE075}"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zh-CN" altLang="en-US"/>
        </a:p>
      </dgm:t>
    </dgm:pt>
    <dgm:pt modelId="{25E50D61-833C-4EA9-93F2-0BA845152EB0}">
      <dgm:prSet phldrT="[文本]"/>
      <dgm:spPr/>
      <dgm:t>
        <a:bodyPr/>
        <a:lstStyle/>
        <a:p>
          <a:r>
            <a:rPr lang="zh-CN" altLang="en-US" dirty="0" smtClean="0"/>
            <a:t>创新能力</a:t>
          </a:r>
          <a:endParaRPr lang="zh-CN" altLang="en-US" dirty="0"/>
        </a:p>
      </dgm:t>
    </dgm:pt>
    <dgm:pt modelId="{B70E4F31-1283-4226-91DF-B6BA5078850A}" cxnId="{C8D3E1BC-DBA1-4E31-BF9C-42F25CC60913}" type="parTrans">
      <dgm:prSet/>
      <dgm:spPr/>
      <dgm:t>
        <a:bodyPr/>
        <a:lstStyle/>
        <a:p>
          <a:endParaRPr lang="zh-CN" altLang="en-US"/>
        </a:p>
      </dgm:t>
    </dgm:pt>
    <dgm:pt modelId="{780AF1E1-9BC5-402C-AF02-E93247DBA3E2}" cxnId="{C8D3E1BC-DBA1-4E31-BF9C-42F25CC60913}" type="sibTrans">
      <dgm:prSet/>
      <dgm:spPr/>
      <dgm:t>
        <a:bodyPr/>
        <a:lstStyle/>
        <a:p>
          <a:endParaRPr lang="zh-CN" altLang="en-US"/>
        </a:p>
      </dgm:t>
    </dgm:pt>
    <dgm:pt modelId="{E12750A6-06D2-4DFA-AB66-169C94B3621D}">
      <dgm:prSet phldrT="[文本]"/>
      <dgm:spPr/>
      <dgm:t>
        <a:bodyPr/>
        <a:lstStyle/>
        <a:p>
          <a:r>
            <a:rPr lang="en-US" altLang="zh-CN" dirty="0" smtClean="0"/>
            <a:t>2</a:t>
          </a:r>
          <a:r>
            <a:rPr lang="zh-CN" altLang="en-US" dirty="0" smtClean="0"/>
            <a:t>门</a:t>
          </a:r>
          <a:endParaRPr lang="zh-CN" altLang="en-US" dirty="0"/>
        </a:p>
      </dgm:t>
    </dgm:pt>
    <dgm:pt modelId="{125B6216-16F1-4739-9F91-1303A6DACB93}" cxnId="{4E508ABA-C800-4686-8CBC-50D5967CF87B}" type="parTrans">
      <dgm:prSet/>
      <dgm:spPr/>
      <dgm:t>
        <a:bodyPr/>
        <a:lstStyle/>
        <a:p>
          <a:endParaRPr lang="zh-CN" altLang="en-US"/>
        </a:p>
      </dgm:t>
    </dgm:pt>
    <dgm:pt modelId="{F8CEDA52-DE96-455A-BF10-082B95E8536F}" cxnId="{4E508ABA-C800-4686-8CBC-50D5967CF87B}" type="sibTrans">
      <dgm:prSet/>
      <dgm:spPr/>
      <dgm:t>
        <a:bodyPr/>
        <a:lstStyle/>
        <a:p>
          <a:endParaRPr lang="zh-CN" altLang="en-US"/>
        </a:p>
      </dgm:t>
    </dgm:pt>
    <dgm:pt modelId="{3E8405D9-90D7-4B56-BB92-8A156F629A23}">
      <dgm:prSet phldrT="[文本]"/>
      <dgm:spPr/>
      <dgm:t>
        <a:bodyPr/>
        <a:lstStyle/>
        <a:p>
          <a:r>
            <a:rPr lang="zh-CN" altLang="en-US" dirty="0" smtClean="0"/>
            <a:t>科学素养</a:t>
          </a:r>
          <a:endParaRPr lang="zh-CN" altLang="en-US" dirty="0"/>
        </a:p>
      </dgm:t>
    </dgm:pt>
    <dgm:pt modelId="{28794105-3CC3-479B-AA76-0960474A80E6}" cxnId="{A03B08B5-043E-4340-9C7D-CD97F77938F5}" type="parTrans">
      <dgm:prSet/>
      <dgm:spPr/>
      <dgm:t>
        <a:bodyPr/>
        <a:lstStyle/>
        <a:p>
          <a:endParaRPr lang="zh-CN" altLang="en-US"/>
        </a:p>
      </dgm:t>
    </dgm:pt>
    <dgm:pt modelId="{8A8125E0-15B0-4152-98E5-EE1BD5D41B30}" cxnId="{A03B08B5-043E-4340-9C7D-CD97F77938F5}" type="sibTrans">
      <dgm:prSet/>
      <dgm:spPr/>
      <dgm:t>
        <a:bodyPr/>
        <a:lstStyle/>
        <a:p>
          <a:endParaRPr lang="zh-CN" altLang="en-US"/>
        </a:p>
      </dgm:t>
    </dgm:pt>
    <dgm:pt modelId="{FAD0BDD3-DECE-4004-B169-8EC25A337CB9}">
      <dgm:prSet phldrT="[文本]"/>
      <dgm:spPr/>
      <dgm:t>
        <a:bodyPr/>
        <a:lstStyle/>
        <a:p>
          <a:r>
            <a:rPr lang="en-US" altLang="zh-CN" dirty="0" smtClean="0"/>
            <a:t>2</a:t>
          </a:r>
          <a:r>
            <a:rPr lang="zh-CN" altLang="en-US" dirty="0" smtClean="0"/>
            <a:t>门</a:t>
          </a:r>
          <a:endParaRPr lang="zh-CN" altLang="en-US" dirty="0"/>
        </a:p>
      </dgm:t>
    </dgm:pt>
    <dgm:pt modelId="{F44F67A5-A44A-4FE7-9418-00EAFC961100}" cxnId="{A6A2F3D4-0EBD-483B-A8D8-BE4919E7E09A}" type="parTrans">
      <dgm:prSet/>
      <dgm:spPr/>
      <dgm:t>
        <a:bodyPr/>
        <a:lstStyle/>
        <a:p>
          <a:endParaRPr lang="zh-CN" altLang="en-US"/>
        </a:p>
      </dgm:t>
    </dgm:pt>
    <dgm:pt modelId="{02FEC0B9-D44D-4D99-B003-586E22B02269}" cxnId="{A6A2F3D4-0EBD-483B-A8D8-BE4919E7E09A}" type="sibTrans">
      <dgm:prSet/>
      <dgm:spPr/>
      <dgm:t>
        <a:bodyPr/>
        <a:lstStyle/>
        <a:p>
          <a:endParaRPr lang="zh-CN" altLang="en-US"/>
        </a:p>
      </dgm:t>
    </dgm:pt>
    <dgm:pt modelId="{E5ED4C26-DB89-43F5-9C20-8A7DE8569519}">
      <dgm:prSet phldrT="[文本]"/>
      <dgm:spPr/>
      <dgm:t>
        <a:bodyPr/>
        <a:lstStyle/>
        <a:p>
          <a:r>
            <a:rPr lang="zh-CN" altLang="en-US" dirty="0" smtClean="0"/>
            <a:t>人文精神</a:t>
          </a:r>
          <a:endParaRPr lang="zh-CN" altLang="en-US" dirty="0"/>
        </a:p>
      </dgm:t>
    </dgm:pt>
    <dgm:pt modelId="{29FF5534-E928-4808-8878-090C524E4F00}" cxnId="{26221ECB-10ED-4712-A5E3-01CA37166F26}" type="parTrans">
      <dgm:prSet/>
      <dgm:spPr/>
      <dgm:t>
        <a:bodyPr/>
        <a:lstStyle/>
        <a:p>
          <a:endParaRPr lang="zh-CN" altLang="en-US"/>
        </a:p>
      </dgm:t>
    </dgm:pt>
    <dgm:pt modelId="{6C79B43F-6D5C-4BEB-8928-C55C3C71DBB2}" cxnId="{26221ECB-10ED-4712-A5E3-01CA37166F26}" type="sibTrans">
      <dgm:prSet/>
      <dgm:spPr/>
      <dgm:t>
        <a:bodyPr/>
        <a:lstStyle/>
        <a:p>
          <a:endParaRPr lang="zh-CN" altLang="en-US"/>
        </a:p>
      </dgm:t>
    </dgm:pt>
    <dgm:pt modelId="{DA439850-06A0-4EAB-9128-DFAB2F190205}">
      <dgm:prSet phldrT="[文本]"/>
      <dgm:spPr/>
      <dgm:t>
        <a:bodyPr/>
        <a:lstStyle/>
        <a:p>
          <a:r>
            <a:rPr lang="en-US" altLang="zh-CN" dirty="0" smtClean="0"/>
            <a:t>1</a:t>
          </a:r>
          <a:r>
            <a:rPr lang="zh-CN" altLang="en-US" dirty="0" smtClean="0"/>
            <a:t>门</a:t>
          </a:r>
          <a:endParaRPr lang="zh-CN" altLang="en-US" dirty="0"/>
        </a:p>
      </dgm:t>
    </dgm:pt>
    <dgm:pt modelId="{23C1FF7E-0911-481F-9BDD-ECBC00EDA403}" cxnId="{29958686-C4A5-4A02-9A62-CC5032F8A052}" type="parTrans">
      <dgm:prSet/>
      <dgm:spPr/>
      <dgm:t>
        <a:bodyPr/>
        <a:lstStyle/>
        <a:p>
          <a:endParaRPr lang="zh-CN" altLang="en-US"/>
        </a:p>
      </dgm:t>
    </dgm:pt>
    <dgm:pt modelId="{2156CE58-E618-4966-9CA0-012DE733B9A5}" cxnId="{29958686-C4A5-4A02-9A62-CC5032F8A052}" type="sibTrans">
      <dgm:prSet/>
      <dgm:spPr/>
      <dgm:t>
        <a:bodyPr/>
        <a:lstStyle/>
        <a:p>
          <a:endParaRPr lang="zh-CN" altLang="en-US"/>
        </a:p>
      </dgm:t>
    </dgm:pt>
    <dgm:pt modelId="{80CE6BF6-EA99-455B-A8FB-862E31468D3A}">
      <dgm:prSet phldrT="[文本]"/>
      <dgm:spPr/>
      <dgm:t>
        <a:bodyPr/>
        <a:lstStyle/>
        <a:p>
          <a:r>
            <a:rPr lang="zh-CN" altLang="en-US" dirty="0" smtClean="0"/>
            <a:t>本土特色</a:t>
          </a:r>
          <a:endParaRPr lang="zh-CN" altLang="en-US" dirty="0"/>
        </a:p>
      </dgm:t>
    </dgm:pt>
    <dgm:pt modelId="{B58868AA-1041-4450-B69D-091EF077C290}" cxnId="{BE975A50-9743-42DE-9253-978C46415A9B}" type="parTrans">
      <dgm:prSet/>
      <dgm:spPr/>
      <dgm:t>
        <a:bodyPr/>
        <a:lstStyle/>
        <a:p>
          <a:endParaRPr lang="zh-CN" altLang="en-US"/>
        </a:p>
      </dgm:t>
    </dgm:pt>
    <dgm:pt modelId="{1BFE0D79-17E1-4646-9532-B54789B71B06}" cxnId="{BE975A50-9743-42DE-9253-978C46415A9B}" type="sibTrans">
      <dgm:prSet/>
      <dgm:spPr/>
      <dgm:t>
        <a:bodyPr/>
        <a:lstStyle/>
        <a:p>
          <a:endParaRPr lang="zh-CN" altLang="en-US"/>
        </a:p>
      </dgm:t>
    </dgm:pt>
    <dgm:pt modelId="{3170A3DE-5629-4BA8-9712-B1F65372C86D}">
      <dgm:prSet phldrT="[文本]"/>
      <dgm:spPr/>
      <dgm:t>
        <a:bodyPr/>
        <a:lstStyle/>
        <a:p>
          <a:r>
            <a:rPr lang="en-US" altLang="zh-CN" dirty="0" smtClean="0"/>
            <a:t>1</a:t>
          </a:r>
          <a:r>
            <a:rPr lang="zh-CN" altLang="en-US" dirty="0" smtClean="0"/>
            <a:t>门</a:t>
          </a:r>
          <a:endParaRPr lang="zh-CN" altLang="en-US" dirty="0"/>
        </a:p>
      </dgm:t>
    </dgm:pt>
    <dgm:pt modelId="{C650247D-E2AD-4B19-ADCA-C0CB94AB986F}" cxnId="{E1EC275C-A5FE-430A-82A6-F825BF2BA8F9}" type="parTrans">
      <dgm:prSet/>
      <dgm:spPr/>
      <dgm:t>
        <a:bodyPr/>
        <a:lstStyle/>
        <a:p>
          <a:endParaRPr lang="zh-CN" altLang="en-US"/>
        </a:p>
      </dgm:t>
    </dgm:pt>
    <dgm:pt modelId="{E7C15AED-8B8B-45C8-B2D9-B2FB8E62EB72}" cxnId="{E1EC275C-A5FE-430A-82A6-F825BF2BA8F9}" type="sibTrans">
      <dgm:prSet/>
      <dgm:spPr/>
      <dgm:t>
        <a:bodyPr/>
        <a:lstStyle/>
        <a:p>
          <a:endParaRPr lang="zh-CN" altLang="en-US"/>
        </a:p>
      </dgm:t>
    </dgm:pt>
    <dgm:pt modelId="{1387639D-80F4-44FC-8E32-BEF082B71FF4}">
      <dgm:prSet phldrT="[文本]"/>
      <dgm:spPr/>
      <dgm:t>
        <a:bodyPr/>
        <a:lstStyle/>
        <a:p>
          <a:r>
            <a:rPr lang="zh-CN" altLang="en-US" dirty="0" smtClean="0"/>
            <a:t>艺术情趣术</a:t>
          </a:r>
          <a:endParaRPr lang="zh-CN" altLang="en-US" dirty="0"/>
        </a:p>
      </dgm:t>
    </dgm:pt>
    <dgm:pt modelId="{1177447D-B566-43B5-8714-FB243AFBC3E2}" cxnId="{3BA19CA8-C0B9-43CB-BC11-87A2948217B5}" type="parTrans">
      <dgm:prSet/>
      <dgm:spPr/>
      <dgm:t>
        <a:bodyPr/>
        <a:lstStyle/>
        <a:p>
          <a:endParaRPr lang="zh-CN" altLang="en-US"/>
        </a:p>
      </dgm:t>
    </dgm:pt>
    <dgm:pt modelId="{624DB14E-52DC-4E35-82A8-D5AF08C18CBC}" cxnId="{3BA19CA8-C0B9-43CB-BC11-87A2948217B5}" type="sibTrans">
      <dgm:prSet/>
      <dgm:spPr/>
      <dgm:t>
        <a:bodyPr/>
        <a:lstStyle/>
        <a:p>
          <a:endParaRPr lang="zh-CN" altLang="en-US"/>
        </a:p>
      </dgm:t>
    </dgm:pt>
    <dgm:pt modelId="{3CC519C4-93FA-4E19-AFF3-89B708688F0F}">
      <dgm:prSet phldrT="[文本]"/>
      <dgm:spPr/>
      <dgm:t>
        <a:bodyPr/>
        <a:lstStyle/>
        <a:p>
          <a:r>
            <a:rPr lang="en-US" altLang="zh-CN" dirty="0" smtClean="0"/>
            <a:t>1</a:t>
          </a:r>
          <a:r>
            <a:rPr lang="zh-CN" altLang="en-US" dirty="0" smtClean="0"/>
            <a:t>门</a:t>
          </a:r>
          <a:endParaRPr lang="zh-CN" altLang="en-US" dirty="0"/>
        </a:p>
      </dgm:t>
    </dgm:pt>
    <dgm:pt modelId="{CA93FCD1-570D-4538-AD89-49BAADA3ADB8}" cxnId="{F775B2D9-BA05-48BF-8DAA-4FBEF0725B46}" type="parTrans">
      <dgm:prSet/>
      <dgm:spPr/>
      <dgm:t>
        <a:bodyPr/>
        <a:lstStyle/>
        <a:p>
          <a:endParaRPr lang="zh-CN" altLang="en-US"/>
        </a:p>
      </dgm:t>
    </dgm:pt>
    <dgm:pt modelId="{74A5A8B0-E284-4207-A353-26D14F7F58E1}" cxnId="{F775B2D9-BA05-48BF-8DAA-4FBEF0725B46}" type="sibTrans">
      <dgm:prSet/>
      <dgm:spPr/>
      <dgm:t>
        <a:bodyPr/>
        <a:lstStyle/>
        <a:p>
          <a:endParaRPr lang="zh-CN" altLang="en-US"/>
        </a:p>
      </dgm:t>
    </dgm:pt>
    <dgm:pt modelId="{B995B42D-3A8E-44EE-80FE-A251D301C80E}" type="pres">
      <dgm:prSet presAssocID="{8DAA8291-AB62-477B-A78C-51EFD4ACE075}" presName="Name0" presStyleCnt="0">
        <dgm:presLayoutVars>
          <dgm:chMax val="7"/>
          <dgm:dir/>
          <dgm:animLvl val="lvl"/>
          <dgm:resizeHandles val="exact"/>
        </dgm:presLayoutVars>
      </dgm:prSet>
      <dgm:spPr/>
      <dgm:t>
        <a:bodyPr/>
        <a:lstStyle/>
        <a:p>
          <a:endParaRPr lang="zh-CN" altLang="en-US"/>
        </a:p>
      </dgm:t>
    </dgm:pt>
    <dgm:pt modelId="{04D2C912-EA39-4BB9-8689-87E8139BEDCD}" type="pres">
      <dgm:prSet presAssocID="{25E50D61-833C-4EA9-93F2-0BA845152EB0}" presName="circle1" presStyleLbl="node1" presStyleIdx="0" presStyleCnt="5"/>
      <dgm:spPr/>
    </dgm:pt>
    <dgm:pt modelId="{5E54F551-3C23-45D7-867F-F572418DDE15}" type="pres">
      <dgm:prSet presAssocID="{25E50D61-833C-4EA9-93F2-0BA845152EB0}" presName="space" presStyleCnt="0"/>
      <dgm:spPr/>
    </dgm:pt>
    <dgm:pt modelId="{BE25A1F6-5D05-4CD0-ABF0-1A4C2E8E3937}" type="pres">
      <dgm:prSet presAssocID="{25E50D61-833C-4EA9-93F2-0BA845152EB0}" presName="rect1" presStyleLbl="alignAcc1" presStyleIdx="0" presStyleCnt="5"/>
      <dgm:spPr/>
      <dgm:t>
        <a:bodyPr/>
        <a:lstStyle/>
        <a:p>
          <a:endParaRPr lang="zh-CN" altLang="en-US"/>
        </a:p>
      </dgm:t>
    </dgm:pt>
    <dgm:pt modelId="{4E6F272F-F5E0-4C6D-AE79-D6B81D00AFDB}" type="pres">
      <dgm:prSet presAssocID="{3E8405D9-90D7-4B56-BB92-8A156F629A23}" presName="vertSpace2" presStyleLbl="node1" presStyleIdx="0" presStyleCnt="5"/>
      <dgm:spPr/>
    </dgm:pt>
    <dgm:pt modelId="{AB2BC3BF-D7F0-47D6-B0CB-0EFB219E0471}" type="pres">
      <dgm:prSet presAssocID="{3E8405D9-90D7-4B56-BB92-8A156F629A23}" presName="circle2" presStyleLbl="node1" presStyleIdx="1" presStyleCnt="5"/>
      <dgm:spPr/>
    </dgm:pt>
    <dgm:pt modelId="{C6E96CB8-753E-4EAD-9EB8-811F18562DB3}" type="pres">
      <dgm:prSet presAssocID="{3E8405D9-90D7-4B56-BB92-8A156F629A23}" presName="rect2" presStyleLbl="alignAcc1" presStyleIdx="1" presStyleCnt="5"/>
      <dgm:spPr/>
      <dgm:t>
        <a:bodyPr/>
        <a:lstStyle/>
        <a:p>
          <a:endParaRPr lang="zh-CN" altLang="en-US"/>
        </a:p>
      </dgm:t>
    </dgm:pt>
    <dgm:pt modelId="{E378E43C-EE51-40EF-B41A-3FB72C0A9F9D}" type="pres">
      <dgm:prSet presAssocID="{E5ED4C26-DB89-43F5-9C20-8A7DE8569519}" presName="vertSpace3" presStyleLbl="node1" presStyleIdx="1" presStyleCnt="5"/>
      <dgm:spPr/>
    </dgm:pt>
    <dgm:pt modelId="{DAEE8F99-13A4-4185-9917-26E7B6B260B4}" type="pres">
      <dgm:prSet presAssocID="{E5ED4C26-DB89-43F5-9C20-8A7DE8569519}" presName="circle3" presStyleLbl="node1" presStyleIdx="2" presStyleCnt="5"/>
      <dgm:spPr/>
    </dgm:pt>
    <dgm:pt modelId="{6574B303-D97D-42A5-B086-E125A9A670FE}" type="pres">
      <dgm:prSet presAssocID="{E5ED4C26-DB89-43F5-9C20-8A7DE8569519}" presName="rect3" presStyleLbl="alignAcc1" presStyleIdx="2" presStyleCnt="5"/>
      <dgm:spPr/>
      <dgm:t>
        <a:bodyPr/>
        <a:lstStyle/>
        <a:p>
          <a:endParaRPr lang="zh-CN" altLang="en-US"/>
        </a:p>
      </dgm:t>
    </dgm:pt>
    <dgm:pt modelId="{FB91CFCD-9688-4597-BD13-881E1056CDFB}" type="pres">
      <dgm:prSet presAssocID="{80CE6BF6-EA99-455B-A8FB-862E31468D3A}" presName="vertSpace4" presStyleLbl="node1" presStyleIdx="2" presStyleCnt="5"/>
      <dgm:spPr/>
    </dgm:pt>
    <dgm:pt modelId="{D1A9B3C3-7F93-4885-A296-C897DBDAD5AE}" type="pres">
      <dgm:prSet presAssocID="{80CE6BF6-EA99-455B-A8FB-862E31468D3A}" presName="circle4" presStyleLbl="node1" presStyleIdx="3" presStyleCnt="5"/>
      <dgm:spPr/>
    </dgm:pt>
    <dgm:pt modelId="{6FCE9ACA-3519-4E49-B279-29534840B5F2}" type="pres">
      <dgm:prSet presAssocID="{80CE6BF6-EA99-455B-A8FB-862E31468D3A}" presName="rect4" presStyleLbl="alignAcc1" presStyleIdx="3" presStyleCnt="5"/>
      <dgm:spPr/>
      <dgm:t>
        <a:bodyPr/>
        <a:lstStyle/>
        <a:p>
          <a:endParaRPr lang="zh-CN" altLang="en-US"/>
        </a:p>
      </dgm:t>
    </dgm:pt>
    <dgm:pt modelId="{1066BCE0-25D2-4ADB-A61E-CFE127C53FA8}" type="pres">
      <dgm:prSet presAssocID="{1387639D-80F4-44FC-8E32-BEF082B71FF4}" presName="vertSpace5" presStyleLbl="node1" presStyleIdx="3" presStyleCnt="5"/>
      <dgm:spPr/>
    </dgm:pt>
    <dgm:pt modelId="{E184D15A-B276-46AC-AE95-A6B6C30232B1}" type="pres">
      <dgm:prSet presAssocID="{1387639D-80F4-44FC-8E32-BEF082B71FF4}" presName="circle5" presStyleLbl="node1" presStyleIdx="4" presStyleCnt="5"/>
      <dgm:spPr/>
    </dgm:pt>
    <dgm:pt modelId="{7C2F5B5F-80DE-4632-8167-FC92BA7BBB67}" type="pres">
      <dgm:prSet presAssocID="{1387639D-80F4-44FC-8E32-BEF082B71FF4}" presName="rect5" presStyleLbl="alignAcc1" presStyleIdx="4" presStyleCnt="5"/>
      <dgm:spPr/>
      <dgm:t>
        <a:bodyPr/>
        <a:lstStyle/>
        <a:p>
          <a:endParaRPr lang="zh-CN" altLang="en-US"/>
        </a:p>
      </dgm:t>
    </dgm:pt>
    <dgm:pt modelId="{49974D0D-160E-411D-87B9-18C2951FB168}" type="pres">
      <dgm:prSet presAssocID="{25E50D61-833C-4EA9-93F2-0BA845152EB0}" presName="rect1ParTx" presStyleLbl="alignAcc1" presStyleIdx="4" presStyleCnt="5">
        <dgm:presLayoutVars>
          <dgm:chMax val="1"/>
          <dgm:bulletEnabled val="1"/>
        </dgm:presLayoutVars>
      </dgm:prSet>
      <dgm:spPr/>
      <dgm:t>
        <a:bodyPr/>
        <a:lstStyle/>
        <a:p>
          <a:endParaRPr lang="zh-CN" altLang="en-US"/>
        </a:p>
      </dgm:t>
    </dgm:pt>
    <dgm:pt modelId="{D0596E89-F9A0-4391-8B4F-7B6FC651C022}" type="pres">
      <dgm:prSet presAssocID="{25E50D61-833C-4EA9-93F2-0BA845152EB0}" presName="rect1ChTx" presStyleLbl="alignAcc1" presStyleIdx="4" presStyleCnt="5">
        <dgm:presLayoutVars>
          <dgm:bulletEnabled val="1"/>
        </dgm:presLayoutVars>
      </dgm:prSet>
      <dgm:spPr/>
      <dgm:t>
        <a:bodyPr/>
        <a:lstStyle/>
        <a:p>
          <a:endParaRPr lang="zh-CN" altLang="en-US"/>
        </a:p>
      </dgm:t>
    </dgm:pt>
    <dgm:pt modelId="{2EF3F289-AC9F-4619-9CBC-05E4EF59D3F4}" type="pres">
      <dgm:prSet presAssocID="{3E8405D9-90D7-4B56-BB92-8A156F629A23}" presName="rect2ParTx" presStyleLbl="alignAcc1" presStyleIdx="4" presStyleCnt="5">
        <dgm:presLayoutVars>
          <dgm:chMax val="1"/>
          <dgm:bulletEnabled val="1"/>
        </dgm:presLayoutVars>
      </dgm:prSet>
      <dgm:spPr/>
      <dgm:t>
        <a:bodyPr/>
        <a:lstStyle/>
        <a:p>
          <a:endParaRPr lang="zh-CN" altLang="en-US"/>
        </a:p>
      </dgm:t>
    </dgm:pt>
    <dgm:pt modelId="{D5959E7F-251A-4BEB-8E78-0961CE5AC5EC}" type="pres">
      <dgm:prSet presAssocID="{3E8405D9-90D7-4B56-BB92-8A156F629A23}" presName="rect2ChTx" presStyleLbl="alignAcc1" presStyleIdx="4" presStyleCnt="5">
        <dgm:presLayoutVars>
          <dgm:bulletEnabled val="1"/>
        </dgm:presLayoutVars>
      </dgm:prSet>
      <dgm:spPr/>
      <dgm:t>
        <a:bodyPr/>
        <a:lstStyle/>
        <a:p>
          <a:endParaRPr lang="zh-CN" altLang="en-US"/>
        </a:p>
      </dgm:t>
    </dgm:pt>
    <dgm:pt modelId="{DF10FA6E-45B0-41C3-A731-33DC21E6BD00}" type="pres">
      <dgm:prSet presAssocID="{E5ED4C26-DB89-43F5-9C20-8A7DE8569519}" presName="rect3ParTx" presStyleLbl="alignAcc1" presStyleIdx="4" presStyleCnt="5">
        <dgm:presLayoutVars>
          <dgm:chMax val="1"/>
          <dgm:bulletEnabled val="1"/>
        </dgm:presLayoutVars>
      </dgm:prSet>
      <dgm:spPr/>
      <dgm:t>
        <a:bodyPr/>
        <a:lstStyle/>
        <a:p>
          <a:endParaRPr lang="zh-CN" altLang="en-US"/>
        </a:p>
      </dgm:t>
    </dgm:pt>
    <dgm:pt modelId="{90EF845B-5462-4B7E-890D-BEE763E54EC3}" type="pres">
      <dgm:prSet presAssocID="{E5ED4C26-DB89-43F5-9C20-8A7DE8569519}" presName="rect3ChTx" presStyleLbl="alignAcc1" presStyleIdx="4" presStyleCnt="5">
        <dgm:presLayoutVars>
          <dgm:bulletEnabled val="1"/>
        </dgm:presLayoutVars>
      </dgm:prSet>
      <dgm:spPr/>
      <dgm:t>
        <a:bodyPr/>
        <a:lstStyle/>
        <a:p>
          <a:endParaRPr lang="zh-CN" altLang="en-US"/>
        </a:p>
      </dgm:t>
    </dgm:pt>
    <dgm:pt modelId="{B04EA148-5675-4FE9-8C82-7E7F82B0F751}" type="pres">
      <dgm:prSet presAssocID="{80CE6BF6-EA99-455B-A8FB-862E31468D3A}" presName="rect4ParTx" presStyleLbl="alignAcc1" presStyleIdx="4" presStyleCnt="5">
        <dgm:presLayoutVars>
          <dgm:chMax val="1"/>
          <dgm:bulletEnabled val="1"/>
        </dgm:presLayoutVars>
      </dgm:prSet>
      <dgm:spPr/>
      <dgm:t>
        <a:bodyPr/>
        <a:lstStyle/>
        <a:p>
          <a:endParaRPr lang="zh-CN" altLang="en-US"/>
        </a:p>
      </dgm:t>
    </dgm:pt>
    <dgm:pt modelId="{878ED826-437F-4011-8687-717C4147A65F}" type="pres">
      <dgm:prSet presAssocID="{80CE6BF6-EA99-455B-A8FB-862E31468D3A}" presName="rect4ChTx" presStyleLbl="alignAcc1" presStyleIdx="4" presStyleCnt="5">
        <dgm:presLayoutVars>
          <dgm:bulletEnabled val="1"/>
        </dgm:presLayoutVars>
      </dgm:prSet>
      <dgm:spPr/>
      <dgm:t>
        <a:bodyPr/>
        <a:lstStyle/>
        <a:p>
          <a:endParaRPr lang="zh-CN" altLang="en-US"/>
        </a:p>
      </dgm:t>
    </dgm:pt>
    <dgm:pt modelId="{CD4CE697-11DA-48CD-95E4-63E0CDFED2B1}" type="pres">
      <dgm:prSet presAssocID="{1387639D-80F4-44FC-8E32-BEF082B71FF4}" presName="rect5ParTx" presStyleLbl="alignAcc1" presStyleIdx="4" presStyleCnt="5">
        <dgm:presLayoutVars>
          <dgm:chMax val="1"/>
          <dgm:bulletEnabled val="1"/>
        </dgm:presLayoutVars>
      </dgm:prSet>
      <dgm:spPr/>
      <dgm:t>
        <a:bodyPr/>
        <a:lstStyle/>
        <a:p>
          <a:endParaRPr lang="zh-CN" altLang="en-US"/>
        </a:p>
      </dgm:t>
    </dgm:pt>
    <dgm:pt modelId="{17127DB3-37DB-4CC5-B775-54A3840DEEF6}" type="pres">
      <dgm:prSet presAssocID="{1387639D-80F4-44FC-8E32-BEF082B71FF4}" presName="rect5ChTx" presStyleLbl="alignAcc1" presStyleIdx="4" presStyleCnt="5">
        <dgm:presLayoutVars>
          <dgm:bulletEnabled val="1"/>
        </dgm:presLayoutVars>
      </dgm:prSet>
      <dgm:spPr/>
      <dgm:t>
        <a:bodyPr/>
        <a:lstStyle/>
        <a:p>
          <a:endParaRPr lang="zh-CN" altLang="en-US"/>
        </a:p>
      </dgm:t>
    </dgm:pt>
  </dgm:ptLst>
  <dgm:cxnLst>
    <dgm:cxn modelId="{009A160C-72DB-4BE7-BC98-B4E9A3C36BCD}" type="presOf" srcId="{8DAA8291-AB62-477B-A78C-51EFD4ACE075}" destId="{B995B42D-3A8E-44EE-80FE-A251D301C80E}" srcOrd="0" destOrd="0" presId="urn:microsoft.com/office/officeart/2005/8/layout/target3"/>
    <dgm:cxn modelId="{8706B774-50F5-4621-AF7D-A3C112FFCAF4}" type="presOf" srcId="{3CC519C4-93FA-4E19-AFF3-89B708688F0F}" destId="{17127DB3-37DB-4CC5-B775-54A3840DEEF6}" srcOrd="0" destOrd="0" presId="urn:microsoft.com/office/officeart/2005/8/layout/target3"/>
    <dgm:cxn modelId="{878CD3D7-FA38-4471-A06F-D087D1D18B29}" type="presOf" srcId="{FAD0BDD3-DECE-4004-B169-8EC25A337CB9}" destId="{D5959E7F-251A-4BEB-8E78-0961CE5AC5EC}" srcOrd="0" destOrd="0" presId="urn:microsoft.com/office/officeart/2005/8/layout/target3"/>
    <dgm:cxn modelId="{0CD42ACC-B348-4B00-A25C-1EFDBD666506}" type="presOf" srcId="{25E50D61-833C-4EA9-93F2-0BA845152EB0}" destId="{BE25A1F6-5D05-4CD0-ABF0-1A4C2E8E3937}" srcOrd="0" destOrd="0" presId="urn:microsoft.com/office/officeart/2005/8/layout/target3"/>
    <dgm:cxn modelId="{516C7378-70AA-438E-AD4A-A7296E9E9E41}" type="presOf" srcId="{E12750A6-06D2-4DFA-AB66-169C94B3621D}" destId="{D0596E89-F9A0-4391-8B4F-7B6FC651C022}" srcOrd="0" destOrd="0" presId="urn:microsoft.com/office/officeart/2005/8/layout/target3"/>
    <dgm:cxn modelId="{C8D3E1BC-DBA1-4E31-BF9C-42F25CC60913}" srcId="{8DAA8291-AB62-477B-A78C-51EFD4ACE075}" destId="{25E50D61-833C-4EA9-93F2-0BA845152EB0}" srcOrd="0" destOrd="0" parTransId="{B70E4F31-1283-4226-91DF-B6BA5078850A}" sibTransId="{780AF1E1-9BC5-402C-AF02-E93247DBA3E2}"/>
    <dgm:cxn modelId="{BE975A50-9743-42DE-9253-978C46415A9B}" srcId="{8DAA8291-AB62-477B-A78C-51EFD4ACE075}" destId="{80CE6BF6-EA99-455B-A8FB-862E31468D3A}" srcOrd="3" destOrd="0" parTransId="{B58868AA-1041-4450-B69D-091EF077C290}" sibTransId="{1BFE0D79-17E1-4646-9532-B54789B71B06}"/>
    <dgm:cxn modelId="{4E508ABA-C800-4686-8CBC-50D5967CF87B}" srcId="{25E50D61-833C-4EA9-93F2-0BA845152EB0}" destId="{E12750A6-06D2-4DFA-AB66-169C94B3621D}" srcOrd="0" destOrd="0" parTransId="{125B6216-16F1-4739-9F91-1303A6DACB93}" sibTransId="{F8CEDA52-DE96-455A-BF10-082B95E8536F}"/>
    <dgm:cxn modelId="{39E6A622-652A-4A70-9178-B69318CF5FF9}" type="presOf" srcId="{3E8405D9-90D7-4B56-BB92-8A156F629A23}" destId="{2EF3F289-AC9F-4619-9CBC-05E4EF59D3F4}" srcOrd="1" destOrd="0" presId="urn:microsoft.com/office/officeart/2005/8/layout/target3"/>
    <dgm:cxn modelId="{921A2571-C64B-4B8B-B8AE-B78121B515D2}" type="presOf" srcId="{1387639D-80F4-44FC-8E32-BEF082B71FF4}" destId="{CD4CE697-11DA-48CD-95E4-63E0CDFED2B1}" srcOrd="1" destOrd="0" presId="urn:microsoft.com/office/officeart/2005/8/layout/target3"/>
    <dgm:cxn modelId="{1DB65F67-A140-4E10-B67C-20B9F2460BBD}" type="presOf" srcId="{E5ED4C26-DB89-43F5-9C20-8A7DE8569519}" destId="{6574B303-D97D-42A5-B086-E125A9A670FE}" srcOrd="0" destOrd="0" presId="urn:microsoft.com/office/officeart/2005/8/layout/target3"/>
    <dgm:cxn modelId="{59238E13-4AB8-4D19-B97F-FA292980B472}" type="presOf" srcId="{25E50D61-833C-4EA9-93F2-0BA845152EB0}" destId="{49974D0D-160E-411D-87B9-18C2951FB168}" srcOrd="1" destOrd="0" presId="urn:microsoft.com/office/officeart/2005/8/layout/target3"/>
    <dgm:cxn modelId="{8112ACE3-AC21-4937-902F-E940B4922B9C}" type="presOf" srcId="{80CE6BF6-EA99-455B-A8FB-862E31468D3A}" destId="{6FCE9ACA-3519-4E49-B279-29534840B5F2}" srcOrd="0" destOrd="0" presId="urn:microsoft.com/office/officeart/2005/8/layout/target3"/>
    <dgm:cxn modelId="{26221ECB-10ED-4712-A5E3-01CA37166F26}" srcId="{8DAA8291-AB62-477B-A78C-51EFD4ACE075}" destId="{E5ED4C26-DB89-43F5-9C20-8A7DE8569519}" srcOrd="2" destOrd="0" parTransId="{29FF5534-E928-4808-8878-090C524E4F00}" sibTransId="{6C79B43F-6D5C-4BEB-8928-C55C3C71DBB2}"/>
    <dgm:cxn modelId="{F775B2D9-BA05-48BF-8DAA-4FBEF0725B46}" srcId="{1387639D-80F4-44FC-8E32-BEF082B71FF4}" destId="{3CC519C4-93FA-4E19-AFF3-89B708688F0F}" srcOrd="0" destOrd="0" parTransId="{CA93FCD1-570D-4538-AD89-49BAADA3ADB8}" sibTransId="{74A5A8B0-E284-4207-A353-26D14F7F58E1}"/>
    <dgm:cxn modelId="{A03B08B5-043E-4340-9C7D-CD97F77938F5}" srcId="{8DAA8291-AB62-477B-A78C-51EFD4ACE075}" destId="{3E8405D9-90D7-4B56-BB92-8A156F629A23}" srcOrd="1" destOrd="0" parTransId="{28794105-3CC3-479B-AA76-0960474A80E6}" sibTransId="{8A8125E0-15B0-4152-98E5-EE1BD5D41B30}"/>
    <dgm:cxn modelId="{A6A2F3D4-0EBD-483B-A8D8-BE4919E7E09A}" srcId="{3E8405D9-90D7-4B56-BB92-8A156F629A23}" destId="{FAD0BDD3-DECE-4004-B169-8EC25A337CB9}" srcOrd="0" destOrd="0" parTransId="{F44F67A5-A44A-4FE7-9418-00EAFC961100}" sibTransId="{02FEC0B9-D44D-4D99-B003-586E22B02269}"/>
    <dgm:cxn modelId="{889CF499-6D7A-4D2F-B931-DCD663BF9864}" type="presOf" srcId="{E5ED4C26-DB89-43F5-9C20-8A7DE8569519}" destId="{DF10FA6E-45B0-41C3-A731-33DC21E6BD00}" srcOrd="1" destOrd="0" presId="urn:microsoft.com/office/officeart/2005/8/layout/target3"/>
    <dgm:cxn modelId="{0C25AF17-7C92-4A95-9B22-04042E96487C}" type="presOf" srcId="{80CE6BF6-EA99-455B-A8FB-862E31468D3A}" destId="{B04EA148-5675-4FE9-8C82-7E7F82B0F751}" srcOrd="1" destOrd="0" presId="urn:microsoft.com/office/officeart/2005/8/layout/target3"/>
    <dgm:cxn modelId="{E1EC275C-A5FE-430A-82A6-F825BF2BA8F9}" srcId="{80CE6BF6-EA99-455B-A8FB-862E31468D3A}" destId="{3170A3DE-5629-4BA8-9712-B1F65372C86D}" srcOrd="0" destOrd="0" parTransId="{C650247D-E2AD-4B19-ADCA-C0CB94AB986F}" sibTransId="{E7C15AED-8B8B-45C8-B2D9-B2FB8E62EB72}"/>
    <dgm:cxn modelId="{29958686-C4A5-4A02-9A62-CC5032F8A052}" srcId="{E5ED4C26-DB89-43F5-9C20-8A7DE8569519}" destId="{DA439850-06A0-4EAB-9128-DFAB2F190205}" srcOrd="0" destOrd="0" parTransId="{23C1FF7E-0911-481F-9BDD-ECBC00EDA403}" sibTransId="{2156CE58-E618-4966-9CA0-012DE733B9A5}"/>
    <dgm:cxn modelId="{3BA19CA8-C0B9-43CB-BC11-87A2948217B5}" srcId="{8DAA8291-AB62-477B-A78C-51EFD4ACE075}" destId="{1387639D-80F4-44FC-8E32-BEF082B71FF4}" srcOrd="4" destOrd="0" parTransId="{1177447D-B566-43B5-8714-FB243AFBC3E2}" sibTransId="{624DB14E-52DC-4E35-82A8-D5AF08C18CBC}"/>
    <dgm:cxn modelId="{29AC9A82-1B3F-411F-B680-6D30FBAA5B65}" type="presOf" srcId="{3170A3DE-5629-4BA8-9712-B1F65372C86D}" destId="{878ED826-437F-4011-8687-717C4147A65F}" srcOrd="0" destOrd="0" presId="urn:microsoft.com/office/officeart/2005/8/layout/target3"/>
    <dgm:cxn modelId="{3C757169-3939-4F6C-858F-694E0171DA8D}" type="presOf" srcId="{3E8405D9-90D7-4B56-BB92-8A156F629A23}" destId="{C6E96CB8-753E-4EAD-9EB8-811F18562DB3}" srcOrd="0" destOrd="0" presId="urn:microsoft.com/office/officeart/2005/8/layout/target3"/>
    <dgm:cxn modelId="{A7A8909A-83F9-4F25-8832-808B167274FC}" type="presOf" srcId="{1387639D-80F4-44FC-8E32-BEF082B71FF4}" destId="{7C2F5B5F-80DE-4632-8167-FC92BA7BBB67}" srcOrd="0" destOrd="0" presId="urn:microsoft.com/office/officeart/2005/8/layout/target3"/>
    <dgm:cxn modelId="{9474E25D-0D12-4555-A504-7BBF6A2A9F99}" type="presOf" srcId="{DA439850-06A0-4EAB-9128-DFAB2F190205}" destId="{90EF845B-5462-4B7E-890D-BEE763E54EC3}" srcOrd="0" destOrd="0" presId="urn:microsoft.com/office/officeart/2005/8/layout/target3"/>
    <dgm:cxn modelId="{2531A827-D1D6-49A3-A3A0-5B75CC007D2C}" type="presParOf" srcId="{B995B42D-3A8E-44EE-80FE-A251D301C80E}" destId="{04D2C912-EA39-4BB9-8689-87E8139BEDCD}" srcOrd="0" destOrd="0" presId="urn:microsoft.com/office/officeart/2005/8/layout/target3"/>
    <dgm:cxn modelId="{9CB8B30E-C6AA-4842-9A09-1C305DB0A61B}" type="presParOf" srcId="{B995B42D-3A8E-44EE-80FE-A251D301C80E}" destId="{5E54F551-3C23-45D7-867F-F572418DDE15}" srcOrd="1" destOrd="0" presId="urn:microsoft.com/office/officeart/2005/8/layout/target3"/>
    <dgm:cxn modelId="{AB0CED65-B349-4068-8941-61A5625F2448}" type="presParOf" srcId="{B995B42D-3A8E-44EE-80FE-A251D301C80E}" destId="{BE25A1F6-5D05-4CD0-ABF0-1A4C2E8E3937}" srcOrd="2" destOrd="0" presId="urn:microsoft.com/office/officeart/2005/8/layout/target3"/>
    <dgm:cxn modelId="{2E5A92BB-EF30-4073-8518-5EC3F0AC6AC3}" type="presParOf" srcId="{B995B42D-3A8E-44EE-80FE-A251D301C80E}" destId="{4E6F272F-F5E0-4C6D-AE79-D6B81D00AFDB}" srcOrd="3" destOrd="0" presId="urn:microsoft.com/office/officeart/2005/8/layout/target3"/>
    <dgm:cxn modelId="{033E682A-E73F-41B9-A1B9-1F80534327B3}" type="presParOf" srcId="{B995B42D-3A8E-44EE-80FE-A251D301C80E}" destId="{AB2BC3BF-D7F0-47D6-B0CB-0EFB219E0471}" srcOrd="4" destOrd="0" presId="urn:microsoft.com/office/officeart/2005/8/layout/target3"/>
    <dgm:cxn modelId="{DEB987BF-3E95-46DF-9F07-5C4BBEE14111}" type="presParOf" srcId="{B995B42D-3A8E-44EE-80FE-A251D301C80E}" destId="{C6E96CB8-753E-4EAD-9EB8-811F18562DB3}" srcOrd="5" destOrd="0" presId="urn:microsoft.com/office/officeart/2005/8/layout/target3"/>
    <dgm:cxn modelId="{01A8C00D-30F9-40D2-995E-3B54370963AD}" type="presParOf" srcId="{B995B42D-3A8E-44EE-80FE-A251D301C80E}" destId="{E378E43C-EE51-40EF-B41A-3FB72C0A9F9D}" srcOrd="6" destOrd="0" presId="urn:microsoft.com/office/officeart/2005/8/layout/target3"/>
    <dgm:cxn modelId="{5A80E5E0-3218-4F4B-8B73-2BD959461E5D}" type="presParOf" srcId="{B995B42D-3A8E-44EE-80FE-A251D301C80E}" destId="{DAEE8F99-13A4-4185-9917-26E7B6B260B4}" srcOrd="7" destOrd="0" presId="urn:microsoft.com/office/officeart/2005/8/layout/target3"/>
    <dgm:cxn modelId="{7232DD59-A913-4DC8-8FB8-C717AF8D6A74}" type="presParOf" srcId="{B995B42D-3A8E-44EE-80FE-A251D301C80E}" destId="{6574B303-D97D-42A5-B086-E125A9A670FE}" srcOrd="8" destOrd="0" presId="urn:microsoft.com/office/officeart/2005/8/layout/target3"/>
    <dgm:cxn modelId="{1FAE92C7-35B2-4D87-B9E1-6C8EA9199B6D}" type="presParOf" srcId="{B995B42D-3A8E-44EE-80FE-A251D301C80E}" destId="{FB91CFCD-9688-4597-BD13-881E1056CDFB}" srcOrd="9" destOrd="0" presId="urn:microsoft.com/office/officeart/2005/8/layout/target3"/>
    <dgm:cxn modelId="{F79C7C12-3771-44C1-BAF0-00009F6581BE}" type="presParOf" srcId="{B995B42D-3A8E-44EE-80FE-A251D301C80E}" destId="{D1A9B3C3-7F93-4885-A296-C897DBDAD5AE}" srcOrd="10" destOrd="0" presId="urn:microsoft.com/office/officeart/2005/8/layout/target3"/>
    <dgm:cxn modelId="{7DEED941-C7D6-4CB9-833F-9C304AF6F548}" type="presParOf" srcId="{B995B42D-3A8E-44EE-80FE-A251D301C80E}" destId="{6FCE9ACA-3519-4E49-B279-29534840B5F2}" srcOrd="11" destOrd="0" presId="urn:microsoft.com/office/officeart/2005/8/layout/target3"/>
    <dgm:cxn modelId="{BCD290EE-B737-4076-A276-C5FCD427316A}" type="presParOf" srcId="{B995B42D-3A8E-44EE-80FE-A251D301C80E}" destId="{1066BCE0-25D2-4ADB-A61E-CFE127C53FA8}" srcOrd="12" destOrd="0" presId="urn:microsoft.com/office/officeart/2005/8/layout/target3"/>
    <dgm:cxn modelId="{EB207E29-F234-479A-98CA-FBFA746A396D}" type="presParOf" srcId="{B995B42D-3A8E-44EE-80FE-A251D301C80E}" destId="{E184D15A-B276-46AC-AE95-A6B6C30232B1}" srcOrd="13" destOrd="0" presId="urn:microsoft.com/office/officeart/2005/8/layout/target3"/>
    <dgm:cxn modelId="{7D7B52E1-D68B-4352-A5DF-C35B5BFEE129}" type="presParOf" srcId="{B995B42D-3A8E-44EE-80FE-A251D301C80E}" destId="{7C2F5B5F-80DE-4632-8167-FC92BA7BBB67}" srcOrd="14" destOrd="0" presId="urn:microsoft.com/office/officeart/2005/8/layout/target3"/>
    <dgm:cxn modelId="{3824C207-8971-461A-A276-6D455043C231}" type="presParOf" srcId="{B995B42D-3A8E-44EE-80FE-A251D301C80E}" destId="{49974D0D-160E-411D-87B9-18C2951FB168}" srcOrd="15" destOrd="0" presId="urn:microsoft.com/office/officeart/2005/8/layout/target3"/>
    <dgm:cxn modelId="{F62C0A8E-1D2D-478F-8B84-15456F374F48}" type="presParOf" srcId="{B995B42D-3A8E-44EE-80FE-A251D301C80E}" destId="{D0596E89-F9A0-4391-8B4F-7B6FC651C022}" srcOrd="16" destOrd="0" presId="urn:microsoft.com/office/officeart/2005/8/layout/target3"/>
    <dgm:cxn modelId="{F24450EF-34EB-438D-996B-A2AFF0F22FDF}" type="presParOf" srcId="{B995B42D-3A8E-44EE-80FE-A251D301C80E}" destId="{2EF3F289-AC9F-4619-9CBC-05E4EF59D3F4}" srcOrd="17" destOrd="0" presId="urn:microsoft.com/office/officeart/2005/8/layout/target3"/>
    <dgm:cxn modelId="{F7C3CBF2-496B-4999-BA33-70539D0B3BC1}" type="presParOf" srcId="{B995B42D-3A8E-44EE-80FE-A251D301C80E}" destId="{D5959E7F-251A-4BEB-8E78-0961CE5AC5EC}" srcOrd="18" destOrd="0" presId="urn:microsoft.com/office/officeart/2005/8/layout/target3"/>
    <dgm:cxn modelId="{AD4A35F2-8F04-4E5A-8EA8-95ADEB4EFA7D}" type="presParOf" srcId="{B995B42D-3A8E-44EE-80FE-A251D301C80E}" destId="{DF10FA6E-45B0-41C3-A731-33DC21E6BD00}" srcOrd="19" destOrd="0" presId="urn:microsoft.com/office/officeart/2005/8/layout/target3"/>
    <dgm:cxn modelId="{393F0852-87F5-4352-B876-30DB3B23122A}" type="presParOf" srcId="{B995B42D-3A8E-44EE-80FE-A251D301C80E}" destId="{90EF845B-5462-4B7E-890D-BEE763E54EC3}" srcOrd="20" destOrd="0" presId="urn:microsoft.com/office/officeart/2005/8/layout/target3"/>
    <dgm:cxn modelId="{F6E68C9C-F5EE-4559-8023-D925FE9A090C}" type="presParOf" srcId="{B995B42D-3A8E-44EE-80FE-A251D301C80E}" destId="{B04EA148-5675-4FE9-8C82-7E7F82B0F751}" srcOrd="21" destOrd="0" presId="urn:microsoft.com/office/officeart/2005/8/layout/target3"/>
    <dgm:cxn modelId="{B767A0CC-DB88-4C1C-B77F-F0415522A888}" type="presParOf" srcId="{B995B42D-3A8E-44EE-80FE-A251D301C80E}" destId="{878ED826-437F-4011-8687-717C4147A65F}" srcOrd="22" destOrd="0" presId="urn:microsoft.com/office/officeart/2005/8/layout/target3"/>
    <dgm:cxn modelId="{16F9085E-2C52-4C9D-B459-086741E9306B}" type="presParOf" srcId="{B995B42D-3A8E-44EE-80FE-A251D301C80E}" destId="{CD4CE697-11DA-48CD-95E4-63E0CDFED2B1}" srcOrd="23" destOrd="0" presId="urn:microsoft.com/office/officeart/2005/8/layout/target3"/>
    <dgm:cxn modelId="{92565B50-C74C-4064-941F-80922BD64093}" type="presParOf" srcId="{B995B42D-3A8E-44EE-80FE-A251D301C80E}" destId="{17127DB3-37DB-4CC5-B775-54A3840DEEF6}" srcOrd="24"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39079-56D2-480B-8AF0-C79F58BC783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zh-CN" altLang="en-US"/>
        </a:p>
      </dgm:t>
    </dgm:pt>
    <dgm:pt modelId="{F78C0FA8-3023-46D9-BB1F-23A7A4687056}">
      <dgm:prSet phldrT="[文本]"/>
      <dgm:spPr/>
      <dgm:t>
        <a:bodyPr vert="vert"/>
        <a:lstStyle/>
        <a:p>
          <a:r>
            <a:rPr lang="en-US" altLang="zh-CN" b="1" dirty="0" smtClean="0">
              <a:solidFill>
                <a:schemeClr val="bg1"/>
              </a:solidFill>
              <a:effectLst>
                <a:outerShdw blurRad="38100" dist="38100" dir="2700000" algn="tl">
                  <a:srgbClr val="000000">
                    <a:alpha val="43137"/>
                  </a:srgbClr>
                </a:outerShdw>
              </a:effectLst>
            </a:rPr>
            <a:t>1</a:t>
          </a:r>
          <a:r>
            <a:rPr lang="zh-CN" altLang="zh-CN" b="1" dirty="0" smtClean="0">
              <a:solidFill>
                <a:schemeClr val="bg1"/>
              </a:solidFill>
              <a:effectLst>
                <a:outerShdw blurRad="38100" dist="38100" dir="2700000" algn="tl">
                  <a:srgbClr val="000000">
                    <a:alpha val="43137"/>
                  </a:srgbClr>
                </a:outerShdw>
              </a:effectLst>
            </a:rPr>
            <a:t>学分</a:t>
          </a:r>
          <a:endParaRPr lang="zh-CN" altLang="en-US" dirty="0">
            <a:solidFill>
              <a:schemeClr val="bg1"/>
            </a:solidFill>
          </a:endParaRPr>
        </a:p>
      </dgm:t>
    </dgm:pt>
    <dgm:pt modelId="{3DF3D92C-EE1B-4AAA-8B3B-A07A56474644}" cxnId="{6B95D847-A529-43CC-9FBF-C53D8FEBF12D}" type="parTrans">
      <dgm:prSet/>
      <dgm:spPr/>
      <dgm:t>
        <a:bodyPr/>
        <a:lstStyle/>
        <a:p>
          <a:endParaRPr lang="zh-CN" altLang="en-US"/>
        </a:p>
      </dgm:t>
    </dgm:pt>
    <dgm:pt modelId="{D76B33C0-FAAF-4F95-87F8-162AC9189B06}" cxnId="{6B95D847-A529-43CC-9FBF-C53D8FEBF12D}" type="sibTrans">
      <dgm:prSet/>
      <dgm:spPr/>
      <dgm:t>
        <a:bodyPr/>
        <a:lstStyle/>
        <a:p>
          <a:endParaRPr lang="zh-CN" altLang="en-US"/>
        </a:p>
      </dgm:t>
    </dgm:pt>
    <dgm:pt modelId="{CFEEC29D-01FC-47E1-A6F6-70AEC6F89100}">
      <dgm:prSet phldrT="[文本]" custT="1"/>
      <dgm:spPr/>
      <dgm:t>
        <a:bodyPr/>
        <a:lstStyle/>
        <a:p>
          <a:pPr algn="l"/>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男子</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米、二级蛙跳、</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1500</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米、引体向上、前抛实心球（五选四）</a:t>
          </a:r>
          <a:endParaRPr lang="zh-CN" altLang="en-US" sz="2400" dirty="0">
            <a:solidFill>
              <a:schemeClr val="bg1"/>
            </a:solidFill>
            <a:latin typeface="微软雅黑" panose="020B0503020204020204" pitchFamily="34" charset="-122"/>
            <a:ea typeface="微软雅黑" panose="020B0503020204020204" pitchFamily="34" charset="-122"/>
          </a:endParaRPr>
        </a:p>
      </dgm:t>
    </dgm:pt>
    <dgm:pt modelId="{023A2AA1-1CF5-41C2-9743-0DABC6B0A0B2}" cxnId="{5CC2F407-42D8-48EC-93AE-A8D7964882EA}" type="parTrans">
      <dgm:prSet/>
      <dgm:spPr/>
      <dgm:t>
        <a:bodyPr/>
        <a:lstStyle/>
        <a:p>
          <a:endParaRPr lang="zh-CN" altLang="en-US"/>
        </a:p>
      </dgm:t>
    </dgm:pt>
    <dgm:pt modelId="{E79AE045-2C34-4341-84FA-E4A644212529}" cxnId="{5CC2F407-42D8-48EC-93AE-A8D7964882EA}" type="sibTrans">
      <dgm:prSet/>
      <dgm:spPr/>
      <dgm:t>
        <a:bodyPr/>
        <a:lstStyle/>
        <a:p>
          <a:endParaRPr lang="zh-CN" altLang="en-US"/>
        </a:p>
      </dgm:t>
    </dgm:pt>
    <dgm:pt modelId="{56AD031F-561B-497B-BF53-EAA3BF994288}">
      <dgm:prSet phldrT="[文本]" custT="1"/>
      <dgm:spPr/>
      <dgm:t>
        <a:bodyPr/>
        <a:lstStyle/>
        <a:p>
          <a:pPr algn="l"/>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女子</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米、二级蛙跳、</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800</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1</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分钟跳绳、平板支撑（五选四）</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0F9EBE96-60AE-46D7-ADA8-6E2503B0A1AA}" cxnId="{56B424E3-1A89-4E32-B0D0-BD100DD96F71}" type="parTrans">
      <dgm:prSet/>
      <dgm:spPr/>
      <dgm:t>
        <a:bodyPr/>
        <a:lstStyle/>
        <a:p>
          <a:endParaRPr lang="zh-CN" altLang="en-US"/>
        </a:p>
      </dgm:t>
    </dgm:pt>
    <dgm:pt modelId="{BA21DC3F-03DE-41FC-AF92-CA1DB9D87855}" cxnId="{56B424E3-1A89-4E32-B0D0-BD100DD96F71}" type="sibTrans">
      <dgm:prSet/>
      <dgm:spPr/>
      <dgm:t>
        <a:bodyPr/>
        <a:lstStyle/>
        <a:p>
          <a:endParaRPr lang="zh-CN" altLang="en-US"/>
        </a:p>
      </dgm:t>
    </dgm:pt>
    <dgm:pt modelId="{E3DAC5A4-84D6-47EA-9726-1A125E4B4178}">
      <dgm:prSet phldrT="[文本]" custT="1"/>
      <dgm:spPr/>
      <dgm:t>
        <a:bodyPr/>
        <a:lstStyle/>
        <a:p>
          <a:pPr algn="l"/>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学期内每学期必须早操出勤，</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每学期不低于</a:t>
          </a: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a:t>
          </a:r>
          <a:r>
            <a:rPr lang="zh-CN"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A4F4E9A-1539-4822-9E0B-C92ABD3F8033}" cxnId="{9B15A502-4584-4331-A21C-9073302B4152}" type="parTrans">
      <dgm:prSet/>
      <dgm:spPr/>
      <dgm:t>
        <a:bodyPr/>
        <a:lstStyle/>
        <a:p>
          <a:endParaRPr lang="zh-CN" altLang="en-US"/>
        </a:p>
      </dgm:t>
    </dgm:pt>
    <dgm:pt modelId="{47858CDC-9E7B-4E00-B015-188EE9A31A9C}" cxnId="{9B15A502-4584-4331-A21C-9073302B4152}" type="sibTrans">
      <dgm:prSet/>
      <dgm:spPr/>
      <dgm:t>
        <a:bodyPr/>
        <a:lstStyle/>
        <a:p>
          <a:endParaRPr lang="zh-CN" altLang="en-US"/>
        </a:p>
      </dgm:t>
    </dgm:pt>
    <dgm:pt modelId="{9EEE344C-64BB-4E58-9235-9B38C8A91BF2}" type="pres">
      <dgm:prSet presAssocID="{61E39079-56D2-480B-8AF0-C79F58BC7836}" presName="Name0" presStyleCnt="0">
        <dgm:presLayoutVars>
          <dgm:chPref val="1"/>
          <dgm:dir/>
          <dgm:animOne val="branch"/>
          <dgm:animLvl val="lvl"/>
          <dgm:resizeHandles val="exact"/>
        </dgm:presLayoutVars>
      </dgm:prSet>
      <dgm:spPr/>
      <dgm:t>
        <a:bodyPr/>
        <a:lstStyle/>
        <a:p>
          <a:endParaRPr lang="zh-CN" altLang="en-US"/>
        </a:p>
      </dgm:t>
    </dgm:pt>
    <dgm:pt modelId="{F9F12B65-7B51-4D71-84C9-6A4217C151FC}" type="pres">
      <dgm:prSet presAssocID="{F78C0FA8-3023-46D9-BB1F-23A7A4687056}" presName="root1" presStyleCnt="0"/>
      <dgm:spPr/>
    </dgm:pt>
    <dgm:pt modelId="{59EE590F-7A7B-4218-B8E8-36BF20BB0FD7}" type="pres">
      <dgm:prSet presAssocID="{F78C0FA8-3023-46D9-BB1F-23A7A4687056}" presName="LevelOneTextNode" presStyleLbl="node0" presStyleIdx="0" presStyleCnt="1" custScaleX="101594">
        <dgm:presLayoutVars>
          <dgm:chPref val="3"/>
        </dgm:presLayoutVars>
      </dgm:prSet>
      <dgm:spPr/>
      <dgm:t>
        <a:bodyPr/>
        <a:lstStyle/>
        <a:p>
          <a:endParaRPr lang="zh-CN" altLang="en-US"/>
        </a:p>
      </dgm:t>
    </dgm:pt>
    <dgm:pt modelId="{066B6ED1-81AC-42F2-A274-7F9113BA9485}" type="pres">
      <dgm:prSet presAssocID="{F78C0FA8-3023-46D9-BB1F-23A7A4687056}" presName="level2hierChild" presStyleCnt="0"/>
      <dgm:spPr/>
    </dgm:pt>
    <dgm:pt modelId="{58A02E1B-0C2C-474C-B17A-90383AF4A774}" type="pres">
      <dgm:prSet presAssocID="{023A2AA1-1CF5-41C2-9743-0DABC6B0A0B2}" presName="conn2-1" presStyleLbl="parChTrans1D2" presStyleIdx="0" presStyleCnt="3"/>
      <dgm:spPr/>
      <dgm:t>
        <a:bodyPr/>
        <a:lstStyle/>
        <a:p>
          <a:endParaRPr lang="zh-CN" altLang="en-US"/>
        </a:p>
      </dgm:t>
    </dgm:pt>
    <dgm:pt modelId="{29A5AF4D-F765-463E-B713-00E9105956ED}" type="pres">
      <dgm:prSet presAssocID="{023A2AA1-1CF5-41C2-9743-0DABC6B0A0B2}" presName="connTx" presStyleLbl="parChTrans1D2" presStyleIdx="0" presStyleCnt="3"/>
      <dgm:spPr/>
      <dgm:t>
        <a:bodyPr/>
        <a:lstStyle/>
        <a:p>
          <a:endParaRPr lang="zh-CN" altLang="en-US"/>
        </a:p>
      </dgm:t>
    </dgm:pt>
    <dgm:pt modelId="{01D3F605-9FEF-4203-AA02-5B4F8E2E1026}" type="pres">
      <dgm:prSet presAssocID="{CFEEC29D-01FC-47E1-A6F6-70AEC6F89100}" presName="root2" presStyleCnt="0"/>
      <dgm:spPr/>
    </dgm:pt>
    <dgm:pt modelId="{962FA379-C49F-4A70-9D77-99A614D405D3}" type="pres">
      <dgm:prSet presAssocID="{CFEEC29D-01FC-47E1-A6F6-70AEC6F89100}" presName="LevelTwoTextNode" presStyleLbl="node2" presStyleIdx="0" presStyleCnt="3" custScaleX="199460" custScaleY="157472">
        <dgm:presLayoutVars>
          <dgm:chPref val="3"/>
        </dgm:presLayoutVars>
      </dgm:prSet>
      <dgm:spPr/>
      <dgm:t>
        <a:bodyPr/>
        <a:lstStyle/>
        <a:p>
          <a:endParaRPr lang="zh-CN" altLang="en-US"/>
        </a:p>
      </dgm:t>
    </dgm:pt>
    <dgm:pt modelId="{3FD5B7F5-D6D0-4799-858B-C26375F9E6DE}" type="pres">
      <dgm:prSet presAssocID="{CFEEC29D-01FC-47E1-A6F6-70AEC6F89100}" presName="level3hierChild" presStyleCnt="0"/>
      <dgm:spPr/>
    </dgm:pt>
    <dgm:pt modelId="{8CD07A14-4FF2-44E7-ABB8-86FA7842605B}" type="pres">
      <dgm:prSet presAssocID="{0F9EBE96-60AE-46D7-ADA8-6E2503B0A1AA}" presName="conn2-1" presStyleLbl="parChTrans1D2" presStyleIdx="1" presStyleCnt="3"/>
      <dgm:spPr/>
      <dgm:t>
        <a:bodyPr/>
        <a:lstStyle/>
        <a:p>
          <a:endParaRPr lang="zh-CN" altLang="en-US"/>
        </a:p>
      </dgm:t>
    </dgm:pt>
    <dgm:pt modelId="{8E7B56AB-F46A-4191-A7CE-C00B395C1DAE}" type="pres">
      <dgm:prSet presAssocID="{0F9EBE96-60AE-46D7-ADA8-6E2503B0A1AA}" presName="connTx" presStyleLbl="parChTrans1D2" presStyleIdx="1" presStyleCnt="3"/>
      <dgm:spPr/>
      <dgm:t>
        <a:bodyPr/>
        <a:lstStyle/>
        <a:p>
          <a:endParaRPr lang="zh-CN" altLang="en-US"/>
        </a:p>
      </dgm:t>
    </dgm:pt>
    <dgm:pt modelId="{6DB306BE-B3B2-420E-9282-7E63C2891A3D}" type="pres">
      <dgm:prSet presAssocID="{56AD031F-561B-497B-BF53-EAA3BF994288}" presName="root2" presStyleCnt="0"/>
      <dgm:spPr/>
    </dgm:pt>
    <dgm:pt modelId="{7E157E4A-22EC-4945-A9E0-E64BE1FA92B6}" type="pres">
      <dgm:prSet presAssocID="{56AD031F-561B-497B-BF53-EAA3BF994288}" presName="LevelTwoTextNode" presStyleLbl="node2" presStyleIdx="1" presStyleCnt="3" custScaleX="198669" custScaleY="145158">
        <dgm:presLayoutVars>
          <dgm:chPref val="3"/>
        </dgm:presLayoutVars>
      </dgm:prSet>
      <dgm:spPr/>
      <dgm:t>
        <a:bodyPr/>
        <a:lstStyle/>
        <a:p>
          <a:endParaRPr lang="zh-CN" altLang="en-US"/>
        </a:p>
      </dgm:t>
    </dgm:pt>
    <dgm:pt modelId="{5E2E1751-5084-4438-B146-76A7E6D8ED69}" type="pres">
      <dgm:prSet presAssocID="{56AD031F-561B-497B-BF53-EAA3BF994288}" presName="level3hierChild" presStyleCnt="0"/>
      <dgm:spPr/>
    </dgm:pt>
    <dgm:pt modelId="{25601062-3302-4516-8109-F88337D1C38F}" type="pres">
      <dgm:prSet presAssocID="{7A4F4E9A-1539-4822-9E0B-C92ABD3F8033}" presName="conn2-1" presStyleLbl="parChTrans1D2" presStyleIdx="2" presStyleCnt="3"/>
      <dgm:spPr/>
      <dgm:t>
        <a:bodyPr/>
        <a:lstStyle/>
        <a:p>
          <a:endParaRPr lang="zh-CN" altLang="en-US"/>
        </a:p>
      </dgm:t>
    </dgm:pt>
    <dgm:pt modelId="{4BC82717-5AB3-4A0B-84DD-17BFA98CC0C4}" type="pres">
      <dgm:prSet presAssocID="{7A4F4E9A-1539-4822-9E0B-C92ABD3F8033}" presName="connTx" presStyleLbl="parChTrans1D2" presStyleIdx="2" presStyleCnt="3"/>
      <dgm:spPr/>
      <dgm:t>
        <a:bodyPr/>
        <a:lstStyle/>
        <a:p>
          <a:endParaRPr lang="zh-CN" altLang="en-US"/>
        </a:p>
      </dgm:t>
    </dgm:pt>
    <dgm:pt modelId="{66539872-01A1-427A-92EF-FD477418AB1A}" type="pres">
      <dgm:prSet presAssocID="{E3DAC5A4-84D6-47EA-9726-1A125E4B4178}" presName="root2" presStyleCnt="0"/>
      <dgm:spPr/>
    </dgm:pt>
    <dgm:pt modelId="{F33B20AF-FA27-493E-85F9-2873B021AEDC}" type="pres">
      <dgm:prSet presAssocID="{E3DAC5A4-84D6-47EA-9726-1A125E4B4178}" presName="LevelTwoTextNode" presStyleLbl="node2" presStyleIdx="2" presStyleCnt="3" custScaleX="198691" custScaleY="141424">
        <dgm:presLayoutVars>
          <dgm:chPref val="3"/>
        </dgm:presLayoutVars>
      </dgm:prSet>
      <dgm:spPr/>
      <dgm:t>
        <a:bodyPr/>
        <a:lstStyle/>
        <a:p>
          <a:endParaRPr lang="zh-CN" altLang="en-US"/>
        </a:p>
      </dgm:t>
    </dgm:pt>
    <dgm:pt modelId="{32C39FEF-EC4C-4A92-A93A-866132F307C0}" type="pres">
      <dgm:prSet presAssocID="{E3DAC5A4-84D6-47EA-9726-1A125E4B4178}" presName="level3hierChild" presStyleCnt="0"/>
      <dgm:spPr/>
    </dgm:pt>
  </dgm:ptLst>
  <dgm:cxnLst>
    <dgm:cxn modelId="{418397B9-0405-45A9-9008-E4486F726077}" type="presOf" srcId="{0F9EBE96-60AE-46D7-ADA8-6E2503B0A1AA}" destId="{8CD07A14-4FF2-44E7-ABB8-86FA7842605B}" srcOrd="0" destOrd="0" presId="urn:microsoft.com/office/officeart/2008/layout/HorizontalMultiLevelHierarchy"/>
    <dgm:cxn modelId="{3F68FCB6-DD28-43A0-94D2-4B6A2AED55EA}" type="presOf" srcId="{E3DAC5A4-84D6-47EA-9726-1A125E4B4178}" destId="{F33B20AF-FA27-493E-85F9-2873B021AEDC}" srcOrd="0" destOrd="0" presId="urn:microsoft.com/office/officeart/2008/layout/HorizontalMultiLevelHierarchy"/>
    <dgm:cxn modelId="{93C882B5-4F26-4044-BF5B-610911C56095}" type="presOf" srcId="{56AD031F-561B-497B-BF53-EAA3BF994288}" destId="{7E157E4A-22EC-4945-A9E0-E64BE1FA92B6}" srcOrd="0" destOrd="0" presId="urn:microsoft.com/office/officeart/2008/layout/HorizontalMultiLevelHierarchy"/>
    <dgm:cxn modelId="{A52EDB1A-8536-403B-9495-5788E9D5C42E}" type="presOf" srcId="{CFEEC29D-01FC-47E1-A6F6-70AEC6F89100}" destId="{962FA379-C49F-4A70-9D77-99A614D405D3}" srcOrd="0" destOrd="0" presId="urn:microsoft.com/office/officeart/2008/layout/HorizontalMultiLevelHierarchy"/>
    <dgm:cxn modelId="{9B15A502-4584-4331-A21C-9073302B4152}" srcId="{F78C0FA8-3023-46D9-BB1F-23A7A4687056}" destId="{E3DAC5A4-84D6-47EA-9726-1A125E4B4178}" srcOrd="2" destOrd="0" parTransId="{7A4F4E9A-1539-4822-9E0B-C92ABD3F8033}" sibTransId="{47858CDC-9E7B-4E00-B015-188EE9A31A9C}"/>
    <dgm:cxn modelId="{F5E0CC48-8706-4611-B017-2853B1DEBD49}" type="presOf" srcId="{7A4F4E9A-1539-4822-9E0B-C92ABD3F8033}" destId="{25601062-3302-4516-8109-F88337D1C38F}" srcOrd="0" destOrd="0" presId="urn:microsoft.com/office/officeart/2008/layout/HorizontalMultiLevelHierarchy"/>
    <dgm:cxn modelId="{B80B4EC1-4AA0-4B1A-9F3A-C7E9E52695B4}" type="presOf" srcId="{F78C0FA8-3023-46D9-BB1F-23A7A4687056}" destId="{59EE590F-7A7B-4218-B8E8-36BF20BB0FD7}" srcOrd="0" destOrd="0" presId="urn:microsoft.com/office/officeart/2008/layout/HorizontalMultiLevelHierarchy"/>
    <dgm:cxn modelId="{56B424E3-1A89-4E32-B0D0-BD100DD96F71}" srcId="{F78C0FA8-3023-46D9-BB1F-23A7A4687056}" destId="{56AD031F-561B-497B-BF53-EAA3BF994288}" srcOrd="1" destOrd="0" parTransId="{0F9EBE96-60AE-46D7-ADA8-6E2503B0A1AA}" sibTransId="{BA21DC3F-03DE-41FC-AF92-CA1DB9D87855}"/>
    <dgm:cxn modelId="{06FE4C22-E7F6-4D61-AD59-6D01358EFF81}" type="presOf" srcId="{61E39079-56D2-480B-8AF0-C79F58BC7836}" destId="{9EEE344C-64BB-4E58-9235-9B38C8A91BF2}" srcOrd="0" destOrd="0" presId="urn:microsoft.com/office/officeart/2008/layout/HorizontalMultiLevelHierarchy"/>
    <dgm:cxn modelId="{6B95D847-A529-43CC-9FBF-C53D8FEBF12D}" srcId="{61E39079-56D2-480B-8AF0-C79F58BC7836}" destId="{F78C0FA8-3023-46D9-BB1F-23A7A4687056}" srcOrd="0" destOrd="0" parTransId="{3DF3D92C-EE1B-4AAA-8B3B-A07A56474644}" sibTransId="{D76B33C0-FAAF-4F95-87F8-162AC9189B06}"/>
    <dgm:cxn modelId="{5B4D5570-2D88-4AD7-8028-8861B1796319}" type="presOf" srcId="{0F9EBE96-60AE-46D7-ADA8-6E2503B0A1AA}" destId="{8E7B56AB-F46A-4191-A7CE-C00B395C1DAE}" srcOrd="1" destOrd="0" presId="urn:microsoft.com/office/officeart/2008/layout/HorizontalMultiLevelHierarchy"/>
    <dgm:cxn modelId="{E3282CE7-8E3A-4B88-8A51-3823FF2E0DB2}" type="presOf" srcId="{023A2AA1-1CF5-41C2-9743-0DABC6B0A0B2}" destId="{58A02E1B-0C2C-474C-B17A-90383AF4A774}" srcOrd="0" destOrd="0" presId="urn:microsoft.com/office/officeart/2008/layout/HorizontalMultiLevelHierarchy"/>
    <dgm:cxn modelId="{5CC2F407-42D8-48EC-93AE-A8D7964882EA}" srcId="{F78C0FA8-3023-46D9-BB1F-23A7A4687056}" destId="{CFEEC29D-01FC-47E1-A6F6-70AEC6F89100}" srcOrd="0" destOrd="0" parTransId="{023A2AA1-1CF5-41C2-9743-0DABC6B0A0B2}" sibTransId="{E79AE045-2C34-4341-84FA-E4A644212529}"/>
    <dgm:cxn modelId="{441003AD-9009-470A-AC92-C210925C35ED}" type="presOf" srcId="{023A2AA1-1CF5-41C2-9743-0DABC6B0A0B2}" destId="{29A5AF4D-F765-463E-B713-00E9105956ED}" srcOrd="1" destOrd="0" presId="urn:microsoft.com/office/officeart/2008/layout/HorizontalMultiLevelHierarchy"/>
    <dgm:cxn modelId="{F76B8C21-322F-480C-9855-7B6F30F77B0A}" type="presOf" srcId="{7A4F4E9A-1539-4822-9E0B-C92ABD3F8033}" destId="{4BC82717-5AB3-4A0B-84DD-17BFA98CC0C4}" srcOrd="1" destOrd="0" presId="urn:microsoft.com/office/officeart/2008/layout/HorizontalMultiLevelHierarchy"/>
    <dgm:cxn modelId="{B34616E8-427C-457B-B85F-037314000A43}" type="presParOf" srcId="{9EEE344C-64BB-4E58-9235-9B38C8A91BF2}" destId="{F9F12B65-7B51-4D71-84C9-6A4217C151FC}" srcOrd="0" destOrd="0" presId="urn:microsoft.com/office/officeart/2008/layout/HorizontalMultiLevelHierarchy"/>
    <dgm:cxn modelId="{0FE70555-D9E7-483C-AF04-CCE0C9D06933}" type="presParOf" srcId="{F9F12B65-7B51-4D71-84C9-6A4217C151FC}" destId="{59EE590F-7A7B-4218-B8E8-36BF20BB0FD7}" srcOrd="0" destOrd="0" presId="urn:microsoft.com/office/officeart/2008/layout/HorizontalMultiLevelHierarchy"/>
    <dgm:cxn modelId="{8A8B5DAD-B479-4C24-8C36-9D26DDA3B97F}" type="presParOf" srcId="{F9F12B65-7B51-4D71-84C9-6A4217C151FC}" destId="{066B6ED1-81AC-42F2-A274-7F9113BA9485}" srcOrd="1" destOrd="0" presId="urn:microsoft.com/office/officeart/2008/layout/HorizontalMultiLevelHierarchy"/>
    <dgm:cxn modelId="{426A241B-70CA-4F26-BCAE-7B6386B9368C}" type="presParOf" srcId="{066B6ED1-81AC-42F2-A274-7F9113BA9485}" destId="{58A02E1B-0C2C-474C-B17A-90383AF4A774}" srcOrd="0" destOrd="0" presId="urn:microsoft.com/office/officeart/2008/layout/HorizontalMultiLevelHierarchy"/>
    <dgm:cxn modelId="{58479A07-2F22-4074-805F-351976029855}" type="presParOf" srcId="{58A02E1B-0C2C-474C-B17A-90383AF4A774}" destId="{29A5AF4D-F765-463E-B713-00E9105956ED}" srcOrd="0" destOrd="0" presId="urn:microsoft.com/office/officeart/2008/layout/HorizontalMultiLevelHierarchy"/>
    <dgm:cxn modelId="{CAE22938-D465-4CA3-8716-A1955F0297B6}" type="presParOf" srcId="{066B6ED1-81AC-42F2-A274-7F9113BA9485}" destId="{01D3F605-9FEF-4203-AA02-5B4F8E2E1026}" srcOrd="1" destOrd="0" presId="urn:microsoft.com/office/officeart/2008/layout/HorizontalMultiLevelHierarchy"/>
    <dgm:cxn modelId="{DAC32F0A-E76E-4F2E-8DDD-371BA0281FED}" type="presParOf" srcId="{01D3F605-9FEF-4203-AA02-5B4F8E2E1026}" destId="{962FA379-C49F-4A70-9D77-99A614D405D3}" srcOrd="0" destOrd="0" presId="urn:microsoft.com/office/officeart/2008/layout/HorizontalMultiLevelHierarchy"/>
    <dgm:cxn modelId="{0696C31B-F226-4515-A090-00910FC264A0}" type="presParOf" srcId="{01D3F605-9FEF-4203-AA02-5B4F8E2E1026}" destId="{3FD5B7F5-D6D0-4799-858B-C26375F9E6DE}" srcOrd="1" destOrd="0" presId="urn:microsoft.com/office/officeart/2008/layout/HorizontalMultiLevelHierarchy"/>
    <dgm:cxn modelId="{8535816C-B5C2-4CAF-BADE-383A9DB480F7}" type="presParOf" srcId="{066B6ED1-81AC-42F2-A274-7F9113BA9485}" destId="{8CD07A14-4FF2-44E7-ABB8-86FA7842605B}" srcOrd="2" destOrd="0" presId="urn:microsoft.com/office/officeart/2008/layout/HorizontalMultiLevelHierarchy"/>
    <dgm:cxn modelId="{EF2E4172-0249-4465-A1D3-4C01284F6742}" type="presParOf" srcId="{8CD07A14-4FF2-44E7-ABB8-86FA7842605B}" destId="{8E7B56AB-F46A-4191-A7CE-C00B395C1DAE}" srcOrd="0" destOrd="0" presId="urn:microsoft.com/office/officeart/2008/layout/HorizontalMultiLevelHierarchy"/>
    <dgm:cxn modelId="{1D01772A-AB10-4F18-A919-12F71AF26FDD}" type="presParOf" srcId="{066B6ED1-81AC-42F2-A274-7F9113BA9485}" destId="{6DB306BE-B3B2-420E-9282-7E63C2891A3D}" srcOrd="3" destOrd="0" presId="urn:microsoft.com/office/officeart/2008/layout/HorizontalMultiLevelHierarchy"/>
    <dgm:cxn modelId="{D0B127E6-C718-45EF-9633-782F5A360A76}" type="presParOf" srcId="{6DB306BE-B3B2-420E-9282-7E63C2891A3D}" destId="{7E157E4A-22EC-4945-A9E0-E64BE1FA92B6}" srcOrd="0" destOrd="0" presId="urn:microsoft.com/office/officeart/2008/layout/HorizontalMultiLevelHierarchy"/>
    <dgm:cxn modelId="{6F9761C7-0747-4CA5-A059-FE9ACD4DDACA}" type="presParOf" srcId="{6DB306BE-B3B2-420E-9282-7E63C2891A3D}" destId="{5E2E1751-5084-4438-B146-76A7E6D8ED69}" srcOrd="1" destOrd="0" presId="urn:microsoft.com/office/officeart/2008/layout/HorizontalMultiLevelHierarchy"/>
    <dgm:cxn modelId="{E7500323-9BDE-4127-BC2A-1061E1F3F92A}" type="presParOf" srcId="{066B6ED1-81AC-42F2-A274-7F9113BA9485}" destId="{25601062-3302-4516-8109-F88337D1C38F}" srcOrd="4" destOrd="0" presId="urn:microsoft.com/office/officeart/2008/layout/HorizontalMultiLevelHierarchy"/>
    <dgm:cxn modelId="{B4F845A1-EC18-4D99-85CF-C3F85A4951DB}" type="presParOf" srcId="{25601062-3302-4516-8109-F88337D1C38F}" destId="{4BC82717-5AB3-4A0B-84DD-17BFA98CC0C4}" srcOrd="0" destOrd="0" presId="urn:microsoft.com/office/officeart/2008/layout/HorizontalMultiLevelHierarchy"/>
    <dgm:cxn modelId="{861A191F-0796-457A-A939-29A85A226AC0}" type="presParOf" srcId="{066B6ED1-81AC-42F2-A274-7F9113BA9485}" destId="{66539872-01A1-427A-92EF-FD477418AB1A}" srcOrd="5" destOrd="0" presId="urn:microsoft.com/office/officeart/2008/layout/HorizontalMultiLevelHierarchy"/>
    <dgm:cxn modelId="{0EE23B90-F374-4DA2-B044-2D08C360E545}" type="presParOf" srcId="{66539872-01A1-427A-92EF-FD477418AB1A}" destId="{F33B20AF-FA27-493E-85F9-2873B021AEDC}" srcOrd="0" destOrd="0" presId="urn:microsoft.com/office/officeart/2008/layout/HorizontalMultiLevelHierarchy"/>
    <dgm:cxn modelId="{E467DDA4-8A0E-4F3F-AAD4-029262B8E204}" type="presParOf" srcId="{66539872-01A1-427A-92EF-FD477418AB1A}" destId="{32C39FEF-EC4C-4A92-A93A-866132F307C0}"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C912-EA39-4BB9-8689-87E8139BEDCD}">
      <dsp:nvSpPr>
        <dsp:cNvPr id="0" name=""/>
        <dsp:cNvSpPr/>
      </dsp:nvSpPr>
      <dsp:spPr>
        <a:xfrm>
          <a:off x="0" y="203199"/>
          <a:ext cx="3657600" cy="365760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5A1F6-5D05-4CD0-ABF0-1A4C2E8E3937}">
      <dsp:nvSpPr>
        <dsp:cNvPr id="0" name=""/>
        <dsp:cNvSpPr/>
      </dsp:nvSpPr>
      <dsp:spPr>
        <a:xfrm>
          <a:off x="1828800" y="203199"/>
          <a:ext cx="4267200" cy="365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创新能力</a:t>
          </a:r>
          <a:endParaRPr lang="zh-CN" altLang="en-US" sz="2600" kern="1200" dirty="0"/>
        </a:p>
      </dsp:txBody>
      <dsp:txXfrm>
        <a:off x="1828800" y="203199"/>
        <a:ext cx="2133600" cy="585216"/>
      </dsp:txXfrm>
    </dsp:sp>
    <dsp:sp modelId="{AB2BC3BF-D7F0-47D6-B0CB-0EFB219E0471}">
      <dsp:nvSpPr>
        <dsp:cNvPr id="0" name=""/>
        <dsp:cNvSpPr/>
      </dsp:nvSpPr>
      <dsp:spPr>
        <a:xfrm>
          <a:off x="384047" y="788415"/>
          <a:ext cx="2889504" cy="2889504"/>
        </a:xfrm>
        <a:prstGeom prst="pie">
          <a:avLst>
            <a:gd name="adj1" fmla="val 5400000"/>
            <a:gd name="adj2" fmla="val 1620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96CB8-753E-4EAD-9EB8-811F18562DB3}">
      <dsp:nvSpPr>
        <dsp:cNvPr id="0" name=""/>
        <dsp:cNvSpPr/>
      </dsp:nvSpPr>
      <dsp:spPr>
        <a:xfrm>
          <a:off x="1828800" y="788415"/>
          <a:ext cx="4267200" cy="2889504"/>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科学素养</a:t>
          </a:r>
          <a:endParaRPr lang="zh-CN" altLang="en-US" sz="2600" kern="1200" dirty="0"/>
        </a:p>
      </dsp:txBody>
      <dsp:txXfrm>
        <a:off x="1828800" y="788415"/>
        <a:ext cx="2133600" cy="585216"/>
      </dsp:txXfrm>
    </dsp:sp>
    <dsp:sp modelId="{DAEE8F99-13A4-4185-9917-26E7B6B260B4}">
      <dsp:nvSpPr>
        <dsp:cNvPr id="0" name=""/>
        <dsp:cNvSpPr/>
      </dsp:nvSpPr>
      <dsp:spPr>
        <a:xfrm>
          <a:off x="768096" y="1373631"/>
          <a:ext cx="2121408" cy="2121408"/>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4B303-D97D-42A5-B086-E125A9A670FE}">
      <dsp:nvSpPr>
        <dsp:cNvPr id="0" name=""/>
        <dsp:cNvSpPr/>
      </dsp:nvSpPr>
      <dsp:spPr>
        <a:xfrm>
          <a:off x="1828800" y="1373631"/>
          <a:ext cx="4267200" cy="2121408"/>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人文精神</a:t>
          </a:r>
          <a:endParaRPr lang="zh-CN" altLang="en-US" sz="2600" kern="1200" dirty="0"/>
        </a:p>
      </dsp:txBody>
      <dsp:txXfrm>
        <a:off x="1828800" y="1373631"/>
        <a:ext cx="2133600" cy="585216"/>
      </dsp:txXfrm>
    </dsp:sp>
    <dsp:sp modelId="{D1A9B3C3-7F93-4885-A296-C897DBDAD5AE}">
      <dsp:nvSpPr>
        <dsp:cNvPr id="0" name=""/>
        <dsp:cNvSpPr/>
      </dsp:nvSpPr>
      <dsp:spPr>
        <a:xfrm>
          <a:off x="1152144" y="1958848"/>
          <a:ext cx="1353312" cy="1353312"/>
        </a:xfrm>
        <a:prstGeom prst="pie">
          <a:avLst>
            <a:gd name="adj1" fmla="val 5400000"/>
            <a:gd name="adj2" fmla="val 1620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E9ACA-3519-4E49-B279-29534840B5F2}">
      <dsp:nvSpPr>
        <dsp:cNvPr id="0" name=""/>
        <dsp:cNvSpPr/>
      </dsp:nvSpPr>
      <dsp:spPr>
        <a:xfrm>
          <a:off x="1828800" y="1958848"/>
          <a:ext cx="4267200" cy="1353312"/>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本土特色</a:t>
          </a:r>
          <a:endParaRPr lang="zh-CN" altLang="en-US" sz="2600" kern="1200" dirty="0"/>
        </a:p>
      </dsp:txBody>
      <dsp:txXfrm>
        <a:off x="1828800" y="1958848"/>
        <a:ext cx="2133600" cy="585216"/>
      </dsp:txXfrm>
    </dsp:sp>
    <dsp:sp modelId="{E184D15A-B276-46AC-AE95-A6B6C30232B1}">
      <dsp:nvSpPr>
        <dsp:cNvPr id="0" name=""/>
        <dsp:cNvSpPr/>
      </dsp:nvSpPr>
      <dsp:spPr>
        <a:xfrm>
          <a:off x="1536192" y="2544064"/>
          <a:ext cx="585216" cy="585216"/>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F5B5F-80DE-4632-8167-FC92BA7BBB67}">
      <dsp:nvSpPr>
        <dsp:cNvPr id="0" name=""/>
        <dsp:cNvSpPr/>
      </dsp:nvSpPr>
      <dsp:spPr>
        <a:xfrm>
          <a:off x="1828800" y="2544064"/>
          <a:ext cx="4267200" cy="585216"/>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艺术情趣术</a:t>
          </a:r>
          <a:endParaRPr lang="zh-CN" altLang="en-US" sz="2600" kern="1200" dirty="0"/>
        </a:p>
      </dsp:txBody>
      <dsp:txXfrm>
        <a:off x="1828800" y="2544064"/>
        <a:ext cx="2133600" cy="585216"/>
      </dsp:txXfrm>
    </dsp:sp>
    <dsp:sp modelId="{D0596E89-F9A0-4391-8B4F-7B6FC651C022}">
      <dsp:nvSpPr>
        <dsp:cNvPr id="0" name=""/>
        <dsp:cNvSpPr/>
      </dsp:nvSpPr>
      <dsp:spPr>
        <a:xfrm>
          <a:off x="3962400" y="203199"/>
          <a:ext cx="2133600" cy="585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altLang="zh-CN" sz="2600" kern="1200" dirty="0" smtClean="0"/>
            <a:t>2</a:t>
          </a:r>
          <a:r>
            <a:rPr lang="zh-CN" altLang="en-US" sz="2600" kern="1200" dirty="0" smtClean="0"/>
            <a:t>门</a:t>
          </a:r>
          <a:endParaRPr lang="zh-CN" altLang="en-US" sz="2600" kern="1200" dirty="0"/>
        </a:p>
      </dsp:txBody>
      <dsp:txXfrm>
        <a:off x="3962400" y="203199"/>
        <a:ext cx="2133600" cy="585216"/>
      </dsp:txXfrm>
    </dsp:sp>
    <dsp:sp modelId="{D5959E7F-251A-4BEB-8E78-0961CE5AC5EC}">
      <dsp:nvSpPr>
        <dsp:cNvPr id="0" name=""/>
        <dsp:cNvSpPr/>
      </dsp:nvSpPr>
      <dsp:spPr>
        <a:xfrm>
          <a:off x="3962400" y="788415"/>
          <a:ext cx="2133600" cy="585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altLang="zh-CN" sz="2600" kern="1200" dirty="0" smtClean="0"/>
            <a:t>2</a:t>
          </a:r>
          <a:r>
            <a:rPr lang="zh-CN" altLang="en-US" sz="2600" kern="1200" dirty="0" smtClean="0"/>
            <a:t>门</a:t>
          </a:r>
          <a:endParaRPr lang="zh-CN" altLang="en-US" sz="2600" kern="1200" dirty="0"/>
        </a:p>
      </dsp:txBody>
      <dsp:txXfrm>
        <a:off x="3962400" y="788415"/>
        <a:ext cx="2133600" cy="585216"/>
      </dsp:txXfrm>
    </dsp:sp>
    <dsp:sp modelId="{90EF845B-5462-4B7E-890D-BEE763E54EC3}">
      <dsp:nvSpPr>
        <dsp:cNvPr id="0" name=""/>
        <dsp:cNvSpPr/>
      </dsp:nvSpPr>
      <dsp:spPr>
        <a:xfrm>
          <a:off x="3962400" y="1373631"/>
          <a:ext cx="2133600" cy="585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altLang="zh-CN" sz="2600" kern="1200" dirty="0" smtClean="0"/>
            <a:t>1</a:t>
          </a:r>
          <a:r>
            <a:rPr lang="zh-CN" altLang="en-US" sz="2600" kern="1200" dirty="0" smtClean="0"/>
            <a:t>门</a:t>
          </a:r>
          <a:endParaRPr lang="zh-CN" altLang="en-US" sz="2600" kern="1200" dirty="0"/>
        </a:p>
      </dsp:txBody>
      <dsp:txXfrm>
        <a:off x="3962400" y="1373631"/>
        <a:ext cx="2133600" cy="585216"/>
      </dsp:txXfrm>
    </dsp:sp>
    <dsp:sp modelId="{878ED826-437F-4011-8687-717C4147A65F}">
      <dsp:nvSpPr>
        <dsp:cNvPr id="0" name=""/>
        <dsp:cNvSpPr/>
      </dsp:nvSpPr>
      <dsp:spPr>
        <a:xfrm>
          <a:off x="3962400" y="1958848"/>
          <a:ext cx="2133600" cy="585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altLang="zh-CN" sz="2600" kern="1200" dirty="0" smtClean="0"/>
            <a:t>1</a:t>
          </a:r>
          <a:r>
            <a:rPr lang="zh-CN" altLang="en-US" sz="2600" kern="1200" dirty="0" smtClean="0"/>
            <a:t>门</a:t>
          </a:r>
          <a:endParaRPr lang="zh-CN" altLang="en-US" sz="2600" kern="1200" dirty="0"/>
        </a:p>
      </dsp:txBody>
      <dsp:txXfrm>
        <a:off x="3962400" y="1958848"/>
        <a:ext cx="2133600" cy="585216"/>
      </dsp:txXfrm>
    </dsp:sp>
    <dsp:sp modelId="{17127DB3-37DB-4CC5-B775-54A3840DEEF6}">
      <dsp:nvSpPr>
        <dsp:cNvPr id="0" name=""/>
        <dsp:cNvSpPr/>
      </dsp:nvSpPr>
      <dsp:spPr>
        <a:xfrm>
          <a:off x="3962400" y="2544064"/>
          <a:ext cx="2133600" cy="585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altLang="zh-CN" sz="2600" kern="1200" dirty="0" smtClean="0"/>
            <a:t>1</a:t>
          </a:r>
          <a:r>
            <a:rPr lang="zh-CN" altLang="en-US" sz="2600" kern="1200" dirty="0" smtClean="0"/>
            <a:t>门</a:t>
          </a:r>
          <a:endParaRPr lang="zh-CN" altLang="en-US" sz="2600" kern="1200" dirty="0"/>
        </a:p>
      </dsp:txBody>
      <dsp:txXfrm>
        <a:off x="3962400" y="2544064"/>
        <a:ext cx="2133600" cy="585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01062-3302-4516-8109-F88337D1C38F}">
      <dsp:nvSpPr>
        <dsp:cNvPr id="0" name=""/>
        <dsp:cNvSpPr/>
      </dsp:nvSpPr>
      <dsp:spPr>
        <a:xfrm>
          <a:off x="756596" y="2032000"/>
          <a:ext cx="486275" cy="1306975"/>
        </a:xfrm>
        <a:custGeom>
          <a:avLst/>
          <a:gdLst/>
          <a:ahLst/>
          <a:cxnLst/>
          <a:rect l="0" t="0" r="0" b="0"/>
          <a:pathLst>
            <a:path>
              <a:moveTo>
                <a:pt x="0" y="0"/>
              </a:moveTo>
              <a:lnTo>
                <a:pt x="243137" y="0"/>
              </a:lnTo>
              <a:lnTo>
                <a:pt x="243137" y="1306975"/>
              </a:lnTo>
              <a:lnTo>
                <a:pt x="486275" y="13069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964871" y="2650624"/>
        <a:ext cx="69725" cy="69725"/>
      </dsp:txXfrm>
    </dsp:sp>
    <dsp:sp modelId="{8CD07A14-4FF2-44E7-ABB8-86FA7842605B}">
      <dsp:nvSpPr>
        <dsp:cNvPr id="0" name=""/>
        <dsp:cNvSpPr/>
      </dsp:nvSpPr>
      <dsp:spPr>
        <a:xfrm>
          <a:off x="756596" y="1986280"/>
          <a:ext cx="486275" cy="91440"/>
        </a:xfrm>
        <a:custGeom>
          <a:avLst/>
          <a:gdLst/>
          <a:ahLst/>
          <a:cxnLst/>
          <a:rect l="0" t="0" r="0" b="0"/>
          <a:pathLst>
            <a:path>
              <a:moveTo>
                <a:pt x="0" y="45720"/>
              </a:moveTo>
              <a:lnTo>
                <a:pt x="243137" y="45720"/>
              </a:lnTo>
              <a:lnTo>
                <a:pt x="243137" y="105199"/>
              </a:lnTo>
              <a:lnTo>
                <a:pt x="486275" y="1051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987486" y="2019752"/>
        <a:ext cx="24494" cy="24494"/>
      </dsp:txXfrm>
    </dsp:sp>
    <dsp:sp modelId="{58A02E1B-0C2C-474C-B17A-90383AF4A774}">
      <dsp:nvSpPr>
        <dsp:cNvPr id="0" name=""/>
        <dsp:cNvSpPr/>
      </dsp:nvSpPr>
      <dsp:spPr>
        <a:xfrm>
          <a:off x="756596" y="784504"/>
          <a:ext cx="486275" cy="1247495"/>
        </a:xfrm>
        <a:custGeom>
          <a:avLst/>
          <a:gdLst/>
          <a:ahLst/>
          <a:cxnLst/>
          <a:rect l="0" t="0" r="0" b="0"/>
          <a:pathLst>
            <a:path>
              <a:moveTo>
                <a:pt x="0" y="1247495"/>
              </a:moveTo>
              <a:lnTo>
                <a:pt x="243137" y="1247495"/>
              </a:lnTo>
              <a:lnTo>
                <a:pt x="243137" y="0"/>
              </a:lnTo>
              <a:lnTo>
                <a:pt x="48627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966260" y="1374779"/>
        <a:ext cx="66946" cy="66946"/>
      </dsp:txXfrm>
    </dsp:sp>
    <dsp:sp modelId="{59EE590F-7A7B-4218-B8E8-36BF20BB0FD7}">
      <dsp:nvSpPr>
        <dsp:cNvPr id="0" name=""/>
        <dsp:cNvSpPr/>
      </dsp:nvSpPr>
      <dsp:spPr>
        <a:xfrm rot="16200000">
          <a:off x="-1570666" y="1655455"/>
          <a:ext cx="3901436" cy="7530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33020" tIns="33020" rIns="33020" bIns="33020" numCol="1" spcCol="1270" anchor="ctr" anchorCtr="0">
          <a:noAutofit/>
        </a:bodyPr>
        <a:lstStyle/>
        <a:p>
          <a:pPr lvl="0" algn="ctr" defTabSz="2311400">
            <a:lnSpc>
              <a:spcPct val="90000"/>
            </a:lnSpc>
            <a:spcBef>
              <a:spcPct val="0"/>
            </a:spcBef>
            <a:spcAft>
              <a:spcPct val="35000"/>
            </a:spcAft>
          </a:pPr>
          <a:r>
            <a:rPr lang="en-US" altLang="zh-CN" sz="5200" b="1" kern="1200" dirty="0" smtClean="0">
              <a:solidFill>
                <a:schemeClr val="bg1"/>
              </a:solidFill>
              <a:effectLst>
                <a:outerShdw blurRad="38100" dist="38100" dir="2700000" algn="tl">
                  <a:srgbClr val="000000">
                    <a:alpha val="43137"/>
                  </a:srgbClr>
                </a:outerShdw>
              </a:effectLst>
            </a:rPr>
            <a:t>1</a:t>
          </a:r>
          <a:r>
            <a:rPr lang="zh-CN" altLang="zh-CN" sz="5200" b="1" kern="1200" dirty="0" smtClean="0">
              <a:solidFill>
                <a:schemeClr val="bg1"/>
              </a:solidFill>
              <a:effectLst>
                <a:outerShdw blurRad="38100" dist="38100" dir="2700000" algn="tl">
                  <a:srgbClr val="000000">
                    <a:alpha val="43137"/>
                  </a:srgbClr>
                </a:outerShdw>
              </a:effectLst>
            </a:rPr>
            <a:t>学分</a:t>
          </a:r>
          <a:endParaRPr lang="zh-CN" altLang="en-US" sz="5200" kern="1200" dirty="0">
            <a:solidFill>
              <a:schemeClr val="bg1"/>
            </a:solidFill>
          </a:endParaRPr>
        </a:p>
      </dsp:txBody>
      <dsp:txXfrm>
        <a:off x="-1570666" y="1655455"/>
        <a:ext cx="3901436" cy="753088"/>
      </dsp:txXfrm>
    </dsp:sp>
    <dsp:sp modelId="{962FA379-C49F-4A70-9D77-99A614D405D3}">
      <dsp:nvSpPr>
        <dsp:cNvPr id="0" name=""/>
        <dsp:cNvSpPr/>
      </dsp:nvSpPr>
      <dsp:spPr>
        <a:xfrm>
          <a:off x="1242871" y="200855"/>
          <a:ext cx="4849620" cy="116729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男子</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米、二级蛙跳、</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1500</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米、引体向上、前抛实心球（五选四）</a:t>
          </a:r>
          <a:endParaRPr lang="zh-CN" altLang="en-US" sz="2400" kern="1200" dirty="0">
            <a:solidFill>
              <a:schemeClr val="bg1"/>
            </a:solidFill>
            <a:latin typeface="微软雅黑" panose="020B0503020204020204" pitchFamily="34" charset="-122"/>
            <a:ea typeface="微软雅黑" panose="020B0503020204020204" pitchFamily="34" charset="-122"/>
          </a:endParaRPr>
        </a:p>
      </dsp:txBody>
      <dsp:txXfrm>
        <a:off x="1242871" y="200855"/>
        <a:ext cx="4849620" cy="1167297"/>
      </dsp:txXfrm>
    </dsp:sp>
    <dsp:sp modelId="{7E157E4A-22EC-4945-A9E0-E64BE1FA92B6}">
      <dsp:nvSpPr>
        <dsp:cNvPr id="0" name=""/>
        <dsp:cNvSpPr/>
      </dsp:nvSpPr>
      <dsp:spPr>
        <a:xfrm>
          <a:off x="1242871" y="1553471"/>
          <a:ext cx="4830388" cy="107601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女子</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米、二级蛙跳、</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800</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米、</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1</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分钟跳绳、平板支撑（五选四）</a:t>
          </a:r>
          <a:endParaRPr lang="zh-CN" altLang="en-US" sz="24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1242871" y="1553471"/>
        <a:ext cx="4830388" cy="1076016"/>
      </dsp:txXfrm>
    </dsp:sp>
    <dsp:sp modelId="{F33B20AF-FA27-493E-85F9-2873B021AEDC}">
      <dsp:nvSpPr>
        <dsp:cNvPr id="0" name=""/>
        <dsp:cNvSpPr/>
      </dsp:nvSpPr>
      <dsp:spPr>
        <a:xfrm>
          <a:off x="1242871" y="2814806"/>
          <a:ext cx="4830923" cy="10483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学期内每学期必须早操出勤，</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每学期不低于</a:t>
          </a:r>
          <a:r>
            <a:rPr lang="en-US"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a:t>
          </a:r>
          <a:r>
            <a:rPr lang="zh-CN" altLang="zh-CN" sz="24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a:t>
          </a:r>
          <a:endParaRPr lang="zh-CN" altLang="en-US" sz="24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1242871" y="2814806"/>
        <a:ext cx="4830923" cy="104833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F0316-6080-45D9-A81B-707DD260DE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ECACD-00FD-4296-9B2D-CE762FA8921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fld id="{4A4E5CE0-16D1-41EB-916D-5443114B9EC3}" type="slidenum">
              <a:rPr lang="en-US" altLang="zh-CN"/>
            </a:fld>
            <a:endParaRPr lang="en-US" altLang="zh-CN"/>
          </a:p>
        </p:txBody>
      </p:sp>
      <p:sp>
        <p:nvSpPr>
          <p:cNvPr id="21507" name="Rectangle 2"/>
          <p:cNvSpPr>
            <a:spLocks noGrp="1" noRot="1" noChangeAspect="1" noChangeArrowheads="1" noTextEdit="1"/>
          </p:cNvSpPr>
          <p:nvPr>
            <p:ph type="sldImg" idx="4294967295"/>
          </p:nvPr>
        </p:nvSpPr>
        <p:spPr>
          <a:xfrm>
            <a:off x="1144588" y="685800"/>
            <a:ext cx="4572000" cy="3429000"/>
          </a:xfrm>
        </p:spPr>
      </p:sp>
      <p:sp>
        <p:nvSpPr>
          <p:cNvPr id="21508" name="Rectangle 3"/>
          <p:cNvSpPr>
            <a:spLocks noGrp="1" noChangeArrowheads="1"/>
          </p:cNvSpPr>
          <p:nvPr>
            <p:ph type="body" idx="4294967295"/>
          </p:nvPr>
        </p:nvSpPr>
        <p:spPr/>
        <p:txBody>
          <a:bodyPr anchor="t"/>
          <a:lstStyle/>
          <a:p>
            <a:pPr eaLnBrk="1" hangingPunct="1"/>
            <a:r>
              <a:rPr lang="en-US" altLang="zh-CN" smtClean="0"/>
              <a:t>Content Layouts</a:t>
            </a:r>
            <a:endParaRPr lang="en-US" altLang="zh-CN" smtClean="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E889B65-1D72-4DFD-99A2-2C80BAA407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D5ED8A-DEE2-4E06-BA1E-0B11985B67A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89B65-1D72-4DFD-99A2-2C80BAA40719}"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5ED8A-DEE2-4E06-BA1E-0B11985B67AA}" type="slidenum">
              <a:rPr lang="zh-CN" altLang="en-US" smtClean="0"/>
            </a:fld>
            <a:endParaRPr lang="zh-CN" altLang="en-US"/>
          </a:p>
        </p:txBody>
      </p:sp>
      <p:grpSp>
        <p:nvGrpSpPr>
          <p:cNvPr id="7" name="组合 6"/>
          <p:cNvGrpSpPr/>
          <p:nvPr userDrawn="1"/>
        </p:nvGrpSpPr>
        <p:grpSpPr>
          <a:xfrm rot="8919275">
            <a:off x="-226293" y="-983811"/>
            <a:ext cx="1338585" cy="2337719"/>
            <a:chOff x="946925" y="77632"/>
            <a:chExt cx="1338585" cy="2337719"/>
          </a:xfrm>
        </p:grpSpPr>
        <p:grpSp>
          <p:nvGrpSpPr>
            <p:cNvPr id="8" name="组合 65"/>
            <p:cNvGrpSpPr/>
            <p:nvPr/>
          </p:nvGrpSpPr>
          <p:grpSpPr>
            <a:xfrm rot="1146850">
              <a:off x="1594998" y="77632"/>
              <a:ext cx="690512" cy="1284982"/>
              <a:chOff x="781050" y="273844"/>
              <a:chExt cx="992981" cy="1847850"/>
            </a:xfrm>
          </p:grpSpPr>
          <p:sp>
            <p:nvSpPr>
              <p:cNvPr id="12" name="任意多边形 11"/>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gradFill>
                <a:gsLst>
                  <a:gs pos="0">
                    <a:srgbClr val="00B050"/>
                  </a:gs>
                  <a:gs pos="50000">
                    <a:srgbClr val="00B050">
                      <a:alpha val="65000"/>
                    </a:srgbClr>
                  </a:gs>
                  <a:gs pos="100000">
                    <a:srgbClr val="00B050">
                      <a:alpha val="0"/>
                    </a:srgbClr>
                  </a:gs>
                </a:gsLst>
                <a:lin ang="5400000" scaled="0"/>
              </a:gradFill>
              <a:ln>
                <a:gradFill>
                  <a:gsLst>
                    <a:gs pos="0">
                      <a:srgbClr val="00B050"/>
                    </a:gs>
                    <a:gs pos="50000">
                      <a:srgbClr val="00B050">
                        <a:alpha val="51000"/>
                      </a:srgbClr>
                    </a:gs>
                    <a:gs pos="100000">
                      <a:srgbClr val="00B05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 name="组合 66"/>
            <p:cNvGrpSpPr/>
            <p:nvPr/>
          </p:nvGrpSpPr>
          <p:grpSpPr>
            <a:xfrm rot="1146850" flipH="1" flipV="1">
              <a:off x="946925" y="1130369"/>
              <a:ext cx="690512" cy="1284982"/>
              <a:chOff x="781050" y="273844"/>
              <a:chExt cx="992981" cy="1847850"/>
            </a:xfrm>
          </p:grpSpPr>
          <p:sp>
            <p:nvSpPr>
              <p:cNvPr id="10" name="任意多边形 9"/>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no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14" name="组合 13"/>
          <p:cNvGrpSpPr/>
          <p:nvPr userDrawn="1"/>
        </p:nvGrpSpPr>
        <p:grpSpPr>
          <a:xfrm rot="5939930">
            <a:off x="-183852" y="-983811"/>
            <a:ext cx="1338585" cy="2337719"/>
            <a:chOff x="946925" y="77632"/>
            <a:chExt cx="1338585" cy="2337719"/>
          </a:xfrm>
        </p:grpSpPr>
        <p:grpSp>
          <p:nvGrpSpPr>
            <p:cNvPr id="15" name="组合 65"/>
            <p:cNvGrpSpPr/>
            <p:nvPr/>
          </p:nvGrpSpPr>
          <p:grpSpPr>
            <a:xfrm rot="1146850">
              <a:off x="1594998" y="77632"/>
              <a:ext cx="690512" cy="1284982"/>
              <a:chOff x="781050" y="273844"/>
              <a:chExt cx="992981" cy="1847850"/>
            </a:xfrm>
          </p:grpSpPr>
          <p:sp>
            <p:nvSpPr>
              <p:cNvPr id="19" name="任意多边形 18"/>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gradFill>
                <a:gsLst>
                  <a:gs pos="0">
                    <a:srgbClr val="00B050"/>
                  </a:gs>
                  <a:gs pos="50000">
                    <a:srgbClr val="00B050">
                      <a:alpha val="65000"/>
                    </a:srgbClr>
                  </a:gs>
                  <a:gs pos="100000">
                    <a:srgbClr val="00B050">
                      <a:alpha val="0"/>
                    </a:srgbClr>
                  </a:gs>
                </a:gsLst>
                <a:lin ang="5400000" scaled="0"/>
              </a:gradFill>
              <a:ln>
                <a:gradFill>
                  <a:gsLst>
                    <a:gs pos="0">
                      <a:srgbClr val="00B050"/>
                    </a:gs>
                    <a:gs pos="50000">
                      <a:srgbClr val="00B050">
                        <a:alpha val="51000"/>
                      </a:srgbClr>
                    </a:gs>
                    <a:gs pos="100000">
                      <a:srgbClr val="00B05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6" name="组合 66"/>
            <p:cNvGrpSpPr/>
            <p:nvPr/>
          </p:nvGrpSpPr>
          <p:grpSpPr>
            <a:xfrm rot="1146850" flipH="1" flipV="1">
              <a:off x="946925" y="1130369"/>
              <a:ext cx="690512" cy="1284982"/>
              <a:chOff x="781050" y="273844"/>
              <a:chExt cx="992981" cy="1847850"/>
            </a:xfrm>
          </p:grpSpPr>
          <p:sp>
            <p:nvSpPr>
              <p:cNvPr id="17" name="任意多边形 16"/>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no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21" name="组合 20"/>
          <p:cNvGrpSpPr/>
          <p:nvPr userDrawn="1"/>
        </p:nvGrpSpPr>
        <p:grpSpPr>
          <a:xfrm rot="2820379">
            <a:off x="-178126" y="-995831"/>
            <a:ext cx="1338585" cy="2337719"/>
            <a:chOff x="946925" y="77632"/>
            <a:chExt cx="1338585" cy="2337719"/>
          </a:xfrm>
        </p:grpSpPr>
        <p:grpSp>
          <p:nvGrpSpPr>
            <p:cNvPr id="22" name="组合 65"/>
            <p:cNvGrpSpPr/>
            <p:nvPr/>
          </p:nvGrpSpPr>
          <p:grpSpPr>
            <a:xfrm rot="1146850">
              <a:off x="1594998" y="77632"/>
              <a:ext cx="690512" cy="1284982"/>
              <a:chOff x="781050" y="273844"/>
              <a:chExt cx="992981" cy="1847850"/>
            </a:xfrm>
          </p:grpSpPr>
          <p:sp>
            <p:nvSpPr>
              <p:cNvPr id="26" name="任意多边形 25"/>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gradFill>
                <a:gsLst>
                  <a:gs pos="0">
                    <a:srgbClr val="00B050"/>
                  </a:gs>
                  <a:gs pos="50000">
                    <a:srgbClr val="00B050">
                      <a:alpha val="65000"/>
                    </a:srgbClr>
                  </a:gs>
                  <a:gs pos="100000">
                    <a:srgbClr val="00B050">
                      <a:alpha val="0"/>
                    </a:srgbClr>
                  </a:gs>
                </a:gsLst>
                <a:lin ang="5400000" scaled="0"/>
              </a:gradFill>
              <a:ln>
                <a:gradFill>
                  <a:gsLst>
                    <a:gs pos="0">
                      <a:srgbClr val="00B050"/>
                    </a:gs>
                    <a:gs pos="50000">
                      <a:srgbClr val="00B050">
                        <a:alpha val="51000"/>
                      </a:srgbClr>
                    </a:gs>
                    <a:gs pos="100000">
                      <a:srgbClr val="00B05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3" name="组合 66"/>
            <p:cNvGrpSpPr/>
            <p:nvPr/>
          </p:nvGrpSpPr>
          <p:grpSpPr>
            <a:xfrm rot="1146850" flipH="1" flipV="1">
              <a:off x="946925" y="1130369"/>
              <a:ext cx="690512" cy="1284982"/>
              <a:chOff x="781050" y="273844"/>
              <a:chExt cx="992981" cy="1847850"/>
            </a:xfrm>
          </p:grpSpPr>
          <p:sp>
            <p:nvSpPr>
              <p:cNvPr id="24" name="任意多边形 23"/>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no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28" name="组合 27"/>
          <p:cNvGrpSpPr/>
          <p:nvPr userDrawn="1"/>
        </p:nvGrpSpPr>
        <p:grpSpPr>
          <a:xfrm rot="20426438">
            <a:off x="8093045" y="5313811"/>
            <a:ext cx="1338585" cy="2337719"/>
            <a:chOff x="946925" y="77632"/>
            <a:chExt cx="1338585" cy="2337719"/>
          </a:xfrm>
        </p:grpSpPr>
        <p:grpSp>
          <p:nvGrpSpPr>
            <p:cNvPr id="29" name="组合 65"/>
            <p:cNvGrpSpPr/>
            <p:nvPr/>
          </p:nvGrpSpPr>
          <p:grpSpPr>
            <a:xfrm rot="1146850">
              <a:off x="1594998" y="77632"/>
              <a:ext cx="690512" cy="1284982"/>
              <a:chOff x="781050" y="273844"/>
              <a:chExt cx="992981" cy="1847850"/>
            </a:xfrm>
          </p:grpSpPr>
          <p:sp>
            <p:nvSpPr>
              <p:cNvPr id="33" name="任意多边形 32"/>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gradFill>
                <a:gsLst>
                  <a:gs pos="0">
                    <a:srgbClr val="00B050"/>
                  </a:gs>
                  <a:gs pos="50000">
                    <a:srgbClr val="00B050">
                      <a:alpha val="65000"/>
                    </a:srgbClr>
                  </a:gs>
                  <a:gs pos="100000">
                    <a:srgbClr val="00B050">
                      <a:alpha val="0"/>
                    </a:srgbClr>
                  </a:gs>
                </a:gsLst>
                <a:lin ang="5400000" scaled="0"/>
              </a:gradFill>
              <a:ln>
                <a:gradFill>
                  <a:gsLst>
                    <a:gs pos="0">
                      <a:srgbClr val="00B050"/>
                    </a:gs>
                    <a:gs pos="50000">
                      <a:srgbClr val="00B050">
                        <a:alpha val="51000"/>
                      </a:srgbClr>
                    </a:gs>
                    <a:gs pos="100000">
                      <a:srgbClr val="00B05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0" name="组合 66"/>
            <p:cNvGrpSpPr/>
            <p:nvPr/>
          </p:nvGrpSpPr>
          <p:grpSpPr>
            <a:xfrm rot="1146850" flipH="1" flipV="1">
              <a:off x="946925" y="1130369"/>
              <a:ext cx="690512" cy="1284982"/>
              <a:chOff x="781050" y="273844"/>
              <a:chExt cx="992981" cy="1847850"/>
            </a:xfrm>
          </p:grpSpPr>
          <p:sp>
            <p:nvSpPr>
              <p:cNvPr id="31" name="任意多边形 30"/>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no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35" name="组合 34"/>
          <p:cNvGrpSpPr/>
          <p:nvPr userDrawn="1"/>
        </p:nvGrpSpPr>
        <p:grpSpPr>
          <a:xfrm rot="12835359">
            <a:off x="8135486" y="5313811"/>
            <a:ext cx="1338585" cy="2337719"/>
            <a:chOff x="946925" y="77632"/>
            <a:chExt cx="1338585" cy="2337719"/>
          </a:xfrm>
        </p:grpSpPr>
        <p:grpSp>
          <p:nvGrpSpPr>
            <p:cNvPr id="36" name="组合 65"/>
            <p:cNvGrpSpPr/>
            <p:nvPr/>
          </p:nvGrpSpPr>
          <p:grpSpPr>
            <a:xfrm rot="1146850">
              <a:off x="1594998" y="77632"/>
              <a:ext cx="690512" cy="1284982"/>
              <a:chOff x="781050" y="273844"/>
              <a:chExt cx="992981" cy="1847850"/>
            </a:xfrm>
          </p:grpSpPr>
          <p:sp>
            <p:nvSpPr>
              <p:cNvPr id="40" name="任意多边形 39"/>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gradFill>
                <a:gsLst>
                  <a:gs pos="0">
                    <a:srgbClr val="00B050"/>
                  </a:gs>
                  <a:gs pos="50000">
                    <a:srgbClr val="00B050">
                      <a:alpha val="65000"/>
                    </a:srgbClr>
                  </a:gs>
                  <a:gs pos="100000">
                    <a:srgbClr val="00B050">
                      <a:alpha val="0"/>
                    </a:srgbClr>
                  </a:gs>
                </a:gsLst>
                <a:lin ang="5400000" scaled="0"/>
              </a:gradFill>
              <a:ln>
                <a:gradFill>
                  <a:gsLst>
                    <a:gs pos="0">
                      <a:srgbClr val="00B050"/>
                    </a:gs>
                    <a:gs pos="50000">
                      <a:srgbClr val="00B050">
                        <a:alpha val="51000"/>
                      </a:srgbClr>
                    </a:gs>
                    <a:gs pos="100000">
                      <a:srgbClr val="00B05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7" name="组合 66"/>
            <p:cNvGrpSpPr/>
            <p:nvPr/>
          </p:nvGrpSpPr>
          <p:grpSpPr>
            <a:xfrm rot="1146850" flipH="1" flipV="1">
              <a:off x="946925" y="1130369"/>
              <a:ext cx="690512" cy="1284982"/>
              <a:chOff x="781050" y="273844"/>
              <a:chExt cx="992981" cy="1847850"/>
            </a:xfrm>
          </p:grpSpPr>
          <p:sp>
            <p:nvSpPr>
              <p:cNvPr id="38" name="任意多边形 37"/>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no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42" name="组合 41"/>
          <p:cNvGrpSpPr/>
          <p:nvPr userDrawn="1"/>
        </p:nvGrpSpPr>
        <p:grpSpPr>
          <a:xfrm rot="15537500">
            <a:off x="8141212" y="5301791"/>
            <a:ext cx="1338585" cy="2337719"/>
            <a:chOff x="946925" y="77632"/>
            <a:chExt cx="1338585" cy="2337719"/>
          </a:xfrm>
        </p:grpSpPr>
        <p:grpSp>
          <p:nvGrpSpPr>
            <p:cNvPr id="43" name="组合 65"/>
            <p:cNvGrpSpPr/>
            <p:nvPr/>
          </p:nvGrpSpPr>
          <p:grpSpPr>
            <a:xfrm rot="1146850">
              <a:off x="1594998" y="77632"/>
              <a:ext cx="690512" cy="1284982"/>
              <a:chOff x="781050" y="273844"/>
              <a:chExt cx="992981" cy="1847850"/>
            </a:xfrm>
          </p:grpSpPr>
          <p:sp>
            <p:nvSpPr>
              <p:cNvPr id="47" name="任意多边形 46"/>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gradFill>
                <a:gsLst>
                  <a:gs pos="0">
                    <a:srgbClr val="00B050"/>
                  </a:gs>
                  <a:gs pos="50000">
                    <a:srgbClr val="00B050">
                      <a:alpha val="65000"/>
                    </a:srgbClr>
                  </a:gs>
                  <a:gs pos="100000">
                    <a:srgbClr val="00B050">
                      <a:alpha val="0"/>
                    </a:srgbClr>
                  </a:gs>
                </a:gsLst>
                <a:lin ang="5400000" scaled="0"/>
              </a:gradFill>
              <a:ln>
                <a:gradFill>
                  <a:gsLst>
                    <a:gs pos="0">
                      <a:srgbClr val="00B050"/>
                    </a:gs>
                    <a:gs pos="50000">
                      <a:srgbClr val="00B050">
                        <a:alpha val="51000"/>
                      </a:srgbClr>
                    </a:gs>
                    <a:gs pos="100000">
                      <a:srgbClr val="00B050">
                        <a:alpha val="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4" name="组合 66"/>
            <p:cNvGrpSpPr/>
            <p:nvPr/>
          </p:nvGrpSpPr>
          <p:grpSpPr>
            <a:xfrm rot="1146850" flipH="1" flipV="1">
              <a:off x="946925" y="1130369"/>
              <a:ext cx="690512" cy="1284982"/>
              <a:chOff x="781050" y="273844"/>
              <a:chExt cx="992981" cy="1847850"/>
            </a:xfrm>
          </p:grpSpPr>
          <p:sp>
            <p:nvSpPr>
              <p:cNvPr id="45" name="任意多边形 44"/>
              <p:cNvSpPr/>
              <p:nvPr/>
            </p:nvSpPr>
            <p:spPr>
              <a:xfrm>
                <a:off x="781050" y="273844"/>
                <a:ext cx="992981" cy="1847850"/>
              </a:xfrm>
              <a:custGeom>
                <a:avLst/>
                <a:gdLst>
                  <a:gd name="connsiteX0" fmla="*/ 247650 w 992981"/>
                  <a:gd name="connsiteY0" fmla="*/ 1697831 h 1847850"/>
                  <a:gd name="connsiteX1" fmla="*/ 76200 w 992981"/>
                  <a:gd name="connsiteY1" fmla="*/ 883444 h 1847850"/>
                  <a:gd name="connsiteX2" fmla="*/ 704850 w 992981"/>
                  <a:gd name="connsiteY2" fmla="*/ 426244 h 1847850"/>
                  <a:gd name="connsiteX3" fmla="*/ 804863 w 992981"/>
                  <a:gd name="connsiteY3" fmla="*/ 97631 h 1847850"/>
                  <a:gd name="connsiteX4" fmla="*/ 962025 w 992981"/>
                  <a:gd name="connsiteY4" fmla="*/ 1012031 h 1847850"/>
                  <a:gd name="connsiteX5" fmla="*/ 619125 w 992981"/>
                  <a:gd name="connsiteY5" fmla="*/ 1426369 h 1847850"/>
                  <a:gd name="connsiteX6" fmla="*/ 361950 w 992981"/>
                  <a:gd name="connsiteY6" fmla="*/ 1683544 h 1847850"/>
                  <a:gd name="connsiteX7" fmla="*/ 347663 w 992981"/>
                  <a:gd name="connsiteY7" fmla="*/ 1783556 h 1847850"/>
                  <a:gd name="connsiteX8" fmla="*/ 247650 w 992981"/>
                  <a:gd name="connsiteY8" fmla="*/ 1697831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981" h="1847850">
                    <a:moveTo>
                      <a:pt x="247650" y="1697831"/>
                    </a:moveTo>
                    <a:cubicBezTo>
                      <a:pt x="202406" y="1547812"/>
                      <a:pt x="0" y="1095375"/>
                      <a:pt x="76200" y="883444"/>
                    </a:cubicBezTo>
                    <a:cubicBezTo>
                      <a:pt x="152400" y="671513"/>
                      <a:pt x="583406" y="557213"/>
                      <a:pt x="704850" y="426244"/>
                    </a:cubicBezTo>
                    <a:cubicBezTo>
                      <a:pt x="826294" y="295275"/>
                      <a:pt x="762001" y="0"/>
                      <a:pt x="804863" y="97631"/>
                    </a:cubicBezTo>
                    <a:cubicBezTo>
                      <a:pt x="847725" y="195262"/>
                      <a:pt x="992981" y="790575"/>
                      <a:pt x="962025" y="1012031"/>
                    </a:cubicBezTo>
                    <a:cubicBezTo>
                      <a:pt x="931069" y="1233487"/>
                      <a:pt x="719137" y="1314450"/>
                      <a:pt x="619125" y="1426369"/>
                    </a:cubicBezTo>
                    <a:cubicBezTo>
                      <a:pt x="519113" y="1538288"/>
                      <a:pt x="407194" y="1624013"/>
                      <a:pt x="361950" y="1683544"/>
                    </a:cubicBezTo>
                    <a:cubicBezTo>
                      <a:pt x="316706" y="1743075"/>
                      <a:pt x="366713" y="1783556"/>
                      <a:pt x="347663" y="1783556"/>
                    </a:cubicBezTo>
                    <a:cubicBezTo>
                      <a:pt x="328613" y="1783556"/>
                      <a:pt x="292894" y="1847850"/>
                      <a:pt x="247650" y="169783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1076326" y="857250"/>
                <a:ext cx="526255" cy="1128713"/>
              </a:xfrm>
              <a:custGeom>
                <a:avLst/>
                <a:gdLst>
                  <a:gd name="connsiteX0" fmla="*/ 9524 w 526255"/>
                  <a:gd name="connsiteY0" fmla="*/ 1128713 h 1128713"/>
                  <a:gd name="connsiteX1" fmla="*/ 23812 w 526255"/>
                  <a:gd name="connsiteY1" fmla="*/ 657225 h 1128713"/>
                  <a:gd name="connsiteX2" fmla="*/ 152399 w 526255"/>
                  <a:gd name="connsiteY2" fmla="*/ 442913 h 1128713"/>
                  <a:gd name="connsiteX3" fmla="*/ 466724 w 526255"/>
                  <a:gd name="connsiteY3" fmla="*/ 157163 h 1128713"/>
                  <a:gd name="connsiteX4" fmla="*/ 509587 w 526255"/>
                  <a:gd name="connsiteY4" fmla="*/ 0 h 1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55" h="1128713">
                    <a:moveTo>
                      <a:pt x="9524" y="1128713"/>
                    </a:moveTo>
                    <a:cubicBezTo>
                      <a:pt x="4762" y="950119"/>
                      <a:pt x="0" y="771525"/>
                      <a:pt x="23812" y="657225"/>
                    </a:cubicBezTo>
                    <a:cubicBezTo>
                      <a:pt x="47624" y="542925"/>
                      <a:pt x="78580" y="526257"/>
                      <a:pt x="152399" y="442913"/>
                    </a:cubicBezTo>
                    <a:cubicBezTo>
                      <a:pt x="226218" y="359569"/>
                      <a:pt x="407193" y="230982"/>
                      <a:pt x="466724" y="157163"/>
                    </a:cubicBezTo>
                    <a:cubicBezTo>
                      <a:pt x="526255" y="83344"/>
                      <a:pt x="509587" y="0"/>
                      <a:pt x="509587" y="0"/>
                    </a:cubicBezTo>
                  </a:path>
                </a:pathLst>
              </a:custGeom>
              <a:no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8" presetClass="emph" presetSubtype="0" repeatCount="indefinite" autoRev="1" fill="hold" nodeType="withEffect">
                                  <p:stCondLst>
                                    <p:cond delay="0"/>
                                  </p:stCondLst>
                                  <p:childTnLst>
                                    <p:animRot by="3600000">
                                      <p:cBhvr>
                                        <p:cTn id="15" dur="2000" fill="hold"/>
                                        <p:tgtEl>
                                          <p:spTgt spid="7"/>
                                        </p:tgtEl>
                                        <p:attrNameLst>
                                          <p:attrName>r</p:attrName>
                                        </p:attrNameLst>
                                      </p:cBhvr>
                                    </p:animRot>
                                  </p:childTnLst>
                                </p:cTn>
                              </p:par>
                              <p:par>
                                <p:cTn id="16" presetID="8" presetClass="emph" presetSubtype="0" repeatCount="indefinite" autoRev="1" fill="hold" nodeType="withEffect">
                                  <p:stCondLst>
                                    <p:cond delay="500"/>
                                  </p:stCondLst>
                                  <p:childTnLst>
                                    <p:animRot by="3600000">
                                      <p:cBhvr>
                                        <p:cTn id="17" dur="2000" fill="hold"/>
                                        <p:tgtEl>
                                          <p:spTgt spid="14"/>
                                        </p:tgtEl>
                                        <p:attrNameLst>
                                          <p:attrName>r</p:attrName>
                                        </p:attrNameLst>
                                      </p:cBhvr>
                                    </p:animRot>
                                  </p:childTnLst>
                                </p:cTn>
                              </p:par>
                              <p:par>
                                <p:cTn id="18" presetID="8" presetClass="emph" presetSubtype="0" repeatCount="indefinite" autoRev="1" fill="hold" nodeType="withEffect">
                                  <p:stCondLst>
                                    <p:cond delay="800"/>
                                  </p:stCondLst>
                                  <p:childTnLst>
                                    <p:animRot by="3600000">
                                      <p:cBhvr>
                                        <p:cTn id="19" dur="2000" fill="hold"/>
                                        <p:tgtEl>
                                          <p:spTgt spid="21"/>
                                        </p:tgtEl>
                                        <p:attrNameLst>
                                          <p:attrName>r</p:attrName>
                                        </p:attrNameLst>
                                      </p:cBhvr>
                                    </p:animRot>
                                  </p:childTnLst>
                                </p:cTn>
                              </p:par>
                              <p:par>
                                <p:cTn id="20" presetID="10" presetClass="entr" presetSubtype="0" repeatCount="indefinite"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2000"/>
                                        <p:tgtEl>
                                          <p:spTgt spid="42"/>
                                        </p:tgtEl>
                                      </p:cBhvr>
                                    </p:animEffect>
                                  </p:childTnLst>
                                </p:cTn>
                              </p:par>
                              <p:par>
                                <p:cTn id="29" presetID="8" presetClass="emph" presetSubtype="0" repeatCount="indefinite" autoRev="1" fill="hold" nodeType="withEffect">
                                  <p:stCondLst>
                                    <p:cond delay="0"/>
                                  </p:stCondLst>
                                  <p:childTnLst>
                                    <p:animRot by="3600000">
                                      <p:cBhvr>
                                        <p:cTn id="30" dur="2000" fill="hold"/>
                                        <p:tgtEl>
                                          <p:spTgt spid="28"/>
                                        </p:tgtEl>
                                        <p:attrNameLst>
                                          <p:attrName>r</p:attrName>
                                        </p:attrNameLst>
                                      </p:cBhvr>
                                    </p:animRot>
                                  </p:childTnLst>
                                </p:cTn>
                              </p:par>
                              <p:par>
                                <p:cTn id="31" presetID="8" presetClass="emph" presetSubtype="0" repeatCount="indefinite" autoRev="1" fill="hold" nodeType="withEffect">
                                  <p:stCondLst>
                                    <p:cond delay="500"/>
                                  </p:stCondLst>
                                  <p:childTnLst>
                                    <p:animRot by="3600000">
                                      <p:cBhvr>
                                        <p:cTn id="32" dur="2000" fill="hold"/>
                                        <p:tgtEl>
                                          <p:spTgt spid="35"/>
                                        </p:tgtEl>
                                        <p:attrNameLst>
                                          <p:attrName>r</p:attrName>
                                        </p:attrNameLst>
                                      </p:cBhvr>
                                    </p:animRot>
                                  </p:childTnLst>
                                </p:cTn>
                              </p:par>
                              <p:par>
                                <p:cTn id="33" presetID="8" presetClass="emph" presetSubtype="0" repeatCount="indefinite" autoRev="1" fill="hold" nodeType="withEffect">
                                  <p:stCondLst>
                                    <p:cond delay="800"/>
                                  </p:stCondLst>
                                  <p:childTnLst>
                                    <p:animRot by="3600000">
                                      <p:cBhvr>
                                        <p:cTn id="34"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jwc.jsu.edu.c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9.jpeg"/><Relationship Id="rId6" Type="http://schemas.openxmlformats.org/officeDocument/2006/relationships/hyperlink" Target="http://www.chsi.com.cn/" TargetMode="External"/><Relationship Id="rId5" Type="http://schemas.openxmlformats.org/officeDocument/2006/relationships/hyperlink" Target="http://caiwu.jsu.edu.cn/" TargetMode="External"/><Relationship Id="rId4" Type="http://schemas.openxmlformats.org/officeDocument/2006/relationships/hyperlink" Target="http://szjy.jsu.edu.cn/" TargetMode="External"/><Relationship Id="rId3" Type="http://schemas.openxmlformats.org/officeDocument/2006/relationships/hyperlink" Target="http://tyxy.jsu.edu.cn/" TargetMode="External"/><Relationship Id="rId2" Type="http://schemas.openxmlformats.org/officeDocument/2006/relationships/hyperlink" Target="http://jwc.jsu.edu.cn/" TargetMode="External"/><Relationship Id="rId1" Type="http://schemas.openxmlformats.org/officeDocument/2006/relationships/hyperlink" Target="http://www.jsu.edu.c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jwc.jsu.edu.cn/"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hsi.com.cn/"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2371023"/>
            <a:ext cx="9144000" cy="2016224"/>
          </a:xfrm>
          <a:prstGeom prst="rect">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66275" y="4171223"/>
            <a:ext cx="912677" cy="912677"/>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32651" y="4002916"/>
            <a:ext cx="768661" cy="76866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95536" y="1434919"/>
            <a:ext cx="3456384" cy="345638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468285" y="1052736"/>
            <a:ext cx="764366" cy="764366"/>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7544" y="1290903"/>
            <a:ext cx="912677" cy="912677"/>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49691" y="5155908"/>
            <a:ext cx="768661" cy="768661"/>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68560" y="2994804"/>
            <a:ext cx="768661" cy="768661"/>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369164" y="3587417"/>
            <a:ext cx="4667331"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怎样成为一名合格的大学毕业生</a:t>
            </a:r>
            <a:endParaRPr lang="zh-CN" altLang="en-US" sz="2400" b="1" dirty="0">
              <a:solidFill>
                <a:schemeClr val="bg1"/>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endParaRPr>
          </a:p>
        </p:txBody>
      </p:sp>
      <p:sp>
        <p:nvSpPr>
          <p:cNvPr id="13" name="TextBox 12"/>
          <p:cNvSpPr txBox="1"/>
          <p:nvPr/>
        </p:nvSpPr>
        <p:spPr>
          <a:xfrm>
            <a:off x="3985164" y="2702416"/>
            <a:ext cx="4709565" cy="584775"/>
          </a:xfrm>
          <a:prstGeom prst="rect">
            <a:avLst/>
          </a:prstGeom>
          <a:noFill/>
        </p:spPr>
        <p:txBody>
          <a:bodyPr wrap="square" rtlCol="0">
            <a:spAutoFit/>
          </a:bodyPr>
          <a:lstStyle/>
          <a:p>
            <a:pPr algn="ctr"/>
            <a:r>
              <a:rPr lang="zh-CN" altLang="en-US" sz="3200" b="1" dirty="0">
                <a:ln>
                  <a:solidFill>
                    <a:schemeClr val="bg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解读本科生学习指导手册</a:t>
            </a:r>
            <a:endParaRPr lang="zh-CN" altLang="en-US" sz="3200" b="1" dirty="0">
              <a:ln>
                <a:solidFill>
                  <a:schemeClr val="bg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圆角矩形 13"/>
          <p:cNvSpPr/>
          <p:nvPr/>
        </p:nvSpPr>
        <p:spPr>
          <a:xfrm>
            <a:off x="4602052" y="5013176"/>
            <a:ext cx="3096344" cy="559017"/>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746068" y="5092629"/>
            <a:ext cx="2808313" cy="400110"/>
          </a:xfrm>
          <a:prstGeom prst="rect">
            <a:avLst/>
          </a:prstGeom>
          <a:noFill/>
        </p:spPr>
        <p:txBody>
          <a:bodyPr wrap="square" rtlCol="0">
            <a:spAutoFit/>
          </a:bodyPr>
          <a:lstStyle/>
          <a:p>
            <a:pPr algn="ctr"/>
            <a:r>
              <a:rPr lang="zh-CN" altLang="en-US" sz="2000" b="1" dirty="0" smtClean="0">
                <a:ln>
                  <a:solidFill>
                    <a:schemeClr val="bg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教务秘书：王月英</a:t>
            </a:r>
            <a:endParaRPr lang="zh-CN" altLang="en-US" sz="2000" b="1" dirty="0">
              <a:ln>
                <a:solidFill>
                  <a:schemeClr val="bg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5" grpId="0" animBg="1"/>
      <p:bldP spid="7" grpId="0" animBg="1"/>
      <p:bldP spid="8" grpId="0" animBg="1"/>
      <p:bldP spid="10" grpId="0" animBg="1"/>
      <p:bldP spid="11" grpId="0" animBg="1"/>
      <p:bldP spid="12" grpId="0"/>
      <p:bldP spid="13" grpId="0"/>
      <p:bldP spid="14"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1547664" y="332656"/>
            <a:ext cx="6610672" cy="868363"/>
          </a:xfrm>
          <a:prstGeom prst="roundRect">
            <a:avLst>
              <a:gd name="adj" fmla="val 50000"/>
            </a:avLst>
          </a:prstGeom>
          <a:ln>
            <a:solidFill>
              <a:srgbClr val="00B050"/>
            </a:solidFill>
          </a:ln>
        </p:spPr>
        <p:txBody>
          <a:bodyPr>
            <a:normAutofit fontScale="90000"/>
          </a:bodyPr>
          <a:lstStyle/>
          <a:p>
            <a:pPr eaLnBrk="1" hangingPunct="1"/>
            <a:r>
              <a:rPr lang="zh-CN" altLang="en-US" sz="3600" b="1" dirty="0" smtClean="0">
                <a:solidFill>
                  <a:srgbClr val="C00000"/>
                </a:solidFill>
                <a:latin typeface="微软雅黑" panose="020B0503020204020204" pitchFamily="34" charset="-122"/>
                <a:ea typeface="微软雅黑" panose="020B0503020204020204" pitchFamily="34" charset="-122"/>
              </a:rPr>
              <a:t>二、课程学习与合格</a:t>
            </a:r>
            <a:r>
              <a:rPr lang="zh-CN" altLang="en-US" sz="2400" b="1" dirty="0" smtClean="0">
                <a:solidFill>
                  <a:srgbClr val="C00000"/>
                </a:solidFill>
                <a:latin typeface="微软雅黑" panose="020B0503020204020204" pitchFamily="34" charset="-122"/>
                <a:ea typeface="微软雅黑" panose="020B0503020204020204" pitchFamily="34" charset="-122"/>
              </a:rPr>
              <a:t>（人才培养方案）</a:t>
            </a:r>
            <a:endParaRPr lang="zh-CN" altLang="en-US" sz="4000" b="1" dirty="0" smtClean="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3707904" y="1412776"/>
            <a:ext cx="1271556" cy="424731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5400" b="1" spc="50" dirty="0">
                <a:ln w="11430">
                  <a:noFill/>
                </a:ln>
                <a:gradFill flip="none" rotWithShape="1">
                  <a:gsLst>
                    <a:gs pos="47000">
                      <a:srgbClr val="FF0000"/>
                    </a:gs>
                    <a:gs pos="51000">
                      <a:srgbClr val="0033CC"/>
                    </a:gs>
                  </a:gsLst>
                  <a:lin ang="0" scaled="1"/>
                  <a:tileRect/>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半社会的人</a:t>
            </a:r>
            <a:endParaRPr lang="zh-CN" altLang="en-US" sz="5400" b="1" spc="50" dirty="0">
              <a:ln w="11430">
                <a:noFill/>
              </a:ln>
              <a:gradFill flip="none" rotWithShape="1">
                <a:gsLst>
                  <a:gs pos="47000">
                    <a:srgbClr val="FF0000"/>
                  </a:gs>
                  <a:gs pos="51000">
                    <a:srgbClr val="0033CC"/>
                  </a:gs>
                </a:gsLst>
                <a:lin ang="0" scaled="1"/>
                <a:tileRect/>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 name="TextBox 3"/>
          <p:cNvSpPr txBox="1">
            <a:spLocks noChangeArrowheads="1"/>
          </p:cNvSpPr>
          <p:nvPr/>
        </p:nvSpPr>
        <p:spPr bwMode="auto">
          <a:xfrm>
            <a:off x="1187450" y="1611313"/>
            <a:ext cx="18716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200" b="1">
                <a:solidFill>
                  <a:srgbClr val="FF0000"/>
                </a:solidFill>
                <a:latin typeface="华文琥珀" panose="02010800040101010101" pitchFamily="2" charset="-122"/>
                <a:ea typeface="华文琥珀" panose="02010800040101010101" pitchFamily="2" charset="-122"/>
              </a:rPr>
              <a:t>学生</a:t>
            </a:r>
            <a:endParaRPr lang="zh-CN" altLang="en-US" sz="3200" b="1">
              <a:solidFill>
                <a:srgbClr val="FF0000"/>
              </a:solidFill>
              <a:latin typeface="华文琥珀" panose="02010800040101010101" pitchFamily="2" charset="-122"/>
              <a:ea typeface="华文琥珀" panose="02010800040101010101" pitchFamily="2" charset="-122"/>
            </a:endParaRPr>
          </a:p>
        </p:txBody>
      </p:sp>
      <p:sp>
        <p:nvSpPr>
          <p:cNvPr id="21" name="TextBox 20"/>
          <p:cNvSpPr txBox="1">
            <a:spLocks noChangeArrowheads="1"/>
          </p:cNvSpPr>
          <p:nvPr/>
        </p:nvSpPr>
        <p:spPr bwMode="auto">
          <a:xfrm>
            <a:off x="5713413" y="1628775"/>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200" b="1">
                <a:solidFill>
                  <a:srgbClr val="0033CC"/>
                </a:solidFill>
                <a:latin typeface="华文琥珀" panose="02010800040101010101" pitchFamily="2" charset="-122"/>
                <a:ea typeface="华文琥珀" panose="02010800040101010101" pitchFamily="2" charset="-122"/>
              </a:rPr>
              <a:t>社会交往</a:t>
            </a:r>
            <a:endParaRPr lang="zh-CN" altLang="en-US" sz="3200" b="1">
              <a:solidFill>
                <a:srgbClr val="0033CC"/>
              </a:solidFill>
              <a:latin typeface="华文琥珀" panose="02010800040101010101" pitchFamily="2" charset="-122"/>
              <a:ea typeface="华文琥珀" panose="02010800040101010101" pitchFamily="2" charset="-122"/>
            </a:endParaRPr>
          </a:p>
        </p:txBody>
      </p:sp>
      <p:sp>
        <p:nvSpPr>
          <p:cNvPr id="5" name="虚尾箭头 4"/>
          <p:cNvSpPr/>
          <p:nvPr/>
        </p:nvSpPr>
        <p:spPr bwMode="auto">
          <a:xfrm rot="5400000">
            <a:off x="1766094" y="2175669"/>
            <a:ext cx="715962" cy="927100"/>
          </a:xfrm>
          <a:prstGeom prst="stripedRightArrow">
            <a:avLst/>
          </a:prstGeom>
          <a:solidFill>
            <a:srgbClr val="33CCCC">
              <a:alpha val="95000"/>
            </a:srgbClr>
          </a:solidFill>
          <a:ln>
            <a:noFill/>
          </a:ln>
          <a:effectLst>
            <a:outerShdw dist="17961" dir="2700000" algn="ctr" rotWithShape="0">
              <a:srgbClr val="33CCCC">
                <a:gamma/>
                <a:shade val="60000"/>
                <a:invGamma/>
              </a:srgb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3" name="虚尾箭头 22"/>
          <p:cNvSpPr/>
          <p:nvPr/>
        </p:nvSpPr>
        <p:spPr bwMode="auto">
          <a:xfrm rot="5400000">
            <a:off x="6291262" y="2243138"/>
            <a:ext cx="714375" cy="927100"/>
          </a:xfrm>
          <a:prstGeom prst="stripedRightArrow">
            <a:avLst/>
          </a:prstGeom>
          <a:solidFill>
            <a:srgbClr val="33CCCC">
              <a:alpha val="95000"/>
            </a:srgbClr>
          </a:solidFill>
          <a:ln>
            <a:noFill/>
          </a:ln>
          <a:effectLst>
            <a:outerShdw dist="17961" dir="2700000" algn="ctr" rotWithShape="0">
              <a:srgbClr val="33CCCC">
                <a:gamma/>
                <a:shade val="60000"/>
                <a:invGamma/>
              </a:srgb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4" name="TextBox 23"/>
          <p:cNvSpPr txBox="1">
            <a:spLocks noChangeArrowheads="1"/>
          </p:cNvSpPr>
          <p:nvPr/>
        </p:nvSpPr>
        <p:spPr bwMode="auto">
          <a:xfrm>
            <a:off x="1187450" y="3203575"/>
            <a:ext cx="1871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200" b="1">
                <a:solidFill>
                  <a:srgbClr val="FF0000"/>
                </a:solidFill>
                <a:latin typeface="华文琥珀" panose="02010800040101010101" pitchFamily="2" charset="-122"/>
                <a:ea typeface="华文琥珀" panose="02010800040101010101" pitchFamily="2" charset="-122"/>
              </a:rPr>
              <a:t>学习</a:t>
            </a:r>
            <a:endParaRPr lang="zh-CN" altLang="en-US" sz="3200" b="1">
              <a:solidFill>
                <a:srgbClr val="FF0000"/>
              </a:solidFill>
              <a:latin typeface="华文琥珀" panose="02010800040101010101" pitchFamily="2" charset="-122"/>
              <a:ea typeface="华文琥珀" panose="02010800040101010101" pitchFamily="2" charset="-122"/>
            </a:endParaRPr>
          </a:p>
        </p:txBody>
      </p:sp>
      <p:sp>
        <p:nvSpPr>
          <p:cNvPr id="25" name="TextBox 24"/>
          <p:cNvSpPr txBox="1">
            <a:spLocks noChangeArrowheads="1"/>
          </p:cNvSpPr>
          <p:nvPr/>
        </p:nvSpPr>
        <p:spPr bwMode="auto">
          <a:xfrm>
            <a:off x="5580063" y="3141663"/>
            <a:ext cx="2227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b="1">
                <a:solidFill>
                  <a:srgbClr val="0033CC"/>
                </a:solidFill>
                <a:latin typeface="华文琥珀" panose="02010800040101010101" pitchFamily="2" charset="-122"/>
                <a:ea typeface="华文琥珀" panose="02010800040101010101" pitchFamily="2" charset="-122"/>
              </a:rPr>
              <a:t>为人、处事       恋爱、创业</a:t>
            </a:r>
            <a:endParaRPr lang="zh-CN" altLang="en-US" sz="2400" b="1">
              <a:solidFill>
                <a:srgbClr val="0033CC"/>
              </a:solidFill>
              <a:latin typeface="华文琥珀" panose="02010800040101010101" pitchFamily="2" charset="-122"/>
              <a:ea typeface="华文琥珀" panose="02010800040101010101" pitchFamily="2" charset="-122"/>
            </a:endParaRPr>
          </a:p>
        </p:txBody>
      </p:sp>
      <p:sp>
        <p:nvSpPr>
          <p:cNvPr id="26" name="虚尾箭头 25"/>
          <p:cNvSpPr/>
          <p:nvPr/>
        </p:nvSpPr>
        <p:spPr bwMode="auto">
          <a:xfrm rot="5400000">
            <a:off x="1810544" y="3956844"/>
            <a:ext cx="715962" cy="927100"/>
          </a:xfrm>
          <a:prstGeom prst="stripedRightArrow">
            <a:avLst/>
          </a:prstGeom>
          <a:solidFill>
            <a:srgbClr val="33CCCC">
              <a:alpha val="95000"/>
            </a:srgbClr>
          </a:solidFill>
          <a:ln>
            <a:noFill/>
          </a:ln>
          <a:effectLst>
            <a:outerShdw dist="17961" dir="2700000" algn="ctr" rotWithShape="0">
              <a:srgbClr val="33CCCC">
                <a:gamma/>
                <a:shade val="60000"/>
                <a:invGamma/>
              </a:srgb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7" name="虚尾箭头 26"/>
          <p:cNvSpPr/>
          <p:nvPr/>
        </p:nvSpPr>
        <p:spPr bwMode="auto">
          <a:xfrm rot="5400000">
            <a:off x="6335712" y="4043363"/>
            <a:ext cx="714375" cy="927100"/>
          </a:xfrm>
          <a:prstGeom prst="stripedRightArrow">
            <a:avLst/>
          </a:prstGeom>
          <a:solidFill>
            <a:srgbClr val="33CCCC">
              <a:alpha val="95000"/>
            </a:srgbClr>
          </a:solidFill>
          <a:ln>
            <a:noFill/>
          </a:ln>
          <a:effectLst>
            <a:outerShdw dist="17961" dir="2700000" algn="ctr" rotWithShape="0">
              <a:srgbClr val="33CCCC">
                <a:gamma/>
                <a:shade val="60000"/>
                <a:invGamma/>
              </a:srgb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8" name="TextBox 27"/>
          <p:cNvSpPr txBox="1">
            <a:spLocks noChangeArrowheads="1"/>
          </p:cNvSpPr>
          <p:nvPr/>
        </p:nvSpPr>
        <p:spPr bwMode="auto">
          <a:xfrm>
            <a:off x="1231900" y="4873625"/>
            <a:ext cx="1873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200" b="1">
                <a:solidFill>
                  <a:srgbClr val="FF0000"/>
                </a:solidFill>
                <a:latin typeface="华文琥珀" panose="02010800040101010101" pitchFamily="2" charset="-122"/>
                <a:ea typeface="华文琥珀" panose="02010800040101010101" pitchFamily="2" charset="-122"/>
              </a:rPr>
              <a:t>基本任务</a:t>
            </a:r>
            <a:endParaRPr lang="zh-CN" altLang="en-US" sz="3200" b="1">
              <a:solidFill>
                <a:srgbClr val="FF0000"/>
              </a:solidFill>
              <a:latin typeface="华文琥珀" panose="02010800040101010101" pitchFamily="2" charset="-122"/>
              <a:ea typeface="华文琥珀" panose="02010800040101010101" pitchFamily="2" charset="-122"/>
            </a:endParaRPr>
          </a:p>
        </p:txBody>
      </p:sp>
      <p:sp>
        <p:nvSpPr>
          <p:cNvPr id="29" name="TextBox 28"/>
          <p:cNvSpPr txBox="1">
            <a:spLocks noChangeArrowheads="1"/>
          </p:cNvSpPr>
          <p:nvPr/>
        </p:nvSpPr>
        <p:spPr bwMode="auto">
          <a:xfrm>
            <a:off x="5692775" y="4941888"/>
            <a:ext cx="187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200" b="1">
                <a:solidFill>
                  <a:srgbClr val="0033CC"/>
                </a:solidFill>
                <a:latin typeface="华文琥珀" panose="02010800040101010101" pitchFamily="2" charset="-122"/>
                <a:ea typeface="华文琥珀" panose="02010800040101010101" pitchFamily="2" charset="-122"/>
              </a:rPr>
              <a:t>业余生活</a:t>
            </a:r>
            <a:endParaRPr lang="zh-CN" altLang="en-US" sz="3200" b="1">
              <a:solidFill>
                <a:srgbClr val="0033CC"/>
              </a:solidFill>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par>
                                <p:cTn id="27" presetID="22" presetClass="entr" presetSubtype="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2" presetClass="entr" presetSubtype="1"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4" grpId="0"/>
      <p:bldP spid="25"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p:nvSpPr>
        <p:spPr>
          <a:xfrm>
            <a:off x="971600" y="1612637"/>
            <a:ext cx="7272808" cy="36830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ts val="4000"/>
              </a:lnSpc>
            </a:pPr>
            <a:r>
              <a:rPr lang="en-US" altLang="zh-CN" sz="2400" b="1" dirty="0" smtClean="0">
                <a:solidFill>
                  <a:srgbClr val="0033CC"/>
                </a:solidFill>
                <a:effectLst>
                  <a:outerShdw blurRad="38100" dist="38100" dir="2700000" algn="tl">
                    <a:srgbClr val="000000">
                      <a:alpha val="43137"/>
                    </a:srgbClr>
                  </a:outerShdw>
                </a:effectLst>
              </a:rPr>
              <a:t>          </a:t>
            </a:r>
            <a:r>
              <a:rPr lang="zh-CN" altLang="zh-CN" sz="2400" b="1" dirty="0" smtClean="0">
                <a:solidFill>
                  <a:srgbClr val="0033CC"/>
                </a:solidFill>
                <a:effectLst>
                  <a:outerShdw blurRad="38100" dist="38100" dir="2700000" algn="tl">
                    <a:srgbClr val="000000">
                      <a:alpha val="43137"/>
                    </a:srgbClr>
                  </a:outerShdw>
                </a:effectLst>
              </a:rPr>
              <a:t>本专业培养德、智、体、美全面发展，掌握现代教育教学理论与方法，熟悉学校体育课程与教学、课外体育锻炼和训练竞赛等方面的基本理论与方法，具备较强的体育师范教学能力和较好的专业技能，具有一定的体育科学研究能力，具有较好的创新意识和实践能力，能在中学等基础教育机构或相关单位从事体育教学、训练、管理工作的应用型人才。</a:t>
            </a:r>
            <a:endParaRPr lang="zh-CN" altLang="zh-CN" sz="2400" b="1" dirty="0">
              <a:solidFill>
                <a:srgbClr val="0033CC"/>
              </a:solidFill>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635896" y="476672"/>
            <a:ext cx="532859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eaLnBrk="0" fontAlgn="base" hangingPunct="0">
              <a:spcBef>
                <a:spcPct val="0"/>
              </a:spcBef>
              <a:spcAft>
                <a:spcPct val="0"/>
              </a:spcAft>
              <a:defRPr sz="4400" b="1">
                <a:solidFill>
                  <a:srgbClr val="FFFFFF"/>
                </a:solidFill>
                <a:latin typeface="Arial" panose="020B0604020202020204" pitchFamily="34" charset="0"/>
              </a:defRPr>
            </a:lvl6pPr>
            <a:lvl7pPr marL="914400" algn="l" rtl="0" eaLnBrk="0" fontAlgn="base" hangingPunct="0">
              <a:spcBef>
                <a:spcPct val="0"/>
              </a:spcBef>
              <a:spcAft>
                <a:spcPct val="0"/>
              </a:spcAft>
              <a:defRPr sz="4400" b="1">
                <a:solidFill>
                  <a:srgbClr val="FFFFFF"/>
                </a:solidFill>
                <a:latin typeface="Arial" panose="020B0604020202020204" pitchFamily="34" charset="0"/>
              </a:defRPr>
            </a:lvl7pPr>
            <a:lvl8pPr marL="1371600" algn="l" rtl="0" eaLnBrk="0" fontAlgn="base" hangingPunct="0">
              <a:spcBef>
                <a:spcPct val="0"/>
              </a:spcBef>
              <a:spcAft>
                <a:spcPct val="0"/>
              </a:spcAft>
              <a:defRPr sz="4400" b="1">
                <a:solidFill>
                  <a:srgbClr val="FFFFFF"/>
                </a:solidFill>
                <a:latin typeface="Arial" panose="020B0604020202020204" pitchFamily="34" charset="0"/>
              </a:defRPr>
            </a:lvl8pPr>
            <a:lvl9pPr marL="1828800" algn="l" rtl="0" eaLnBrk="0" fontAlgn="base" hangingPunct="0">
              <a:spcBef>
                <a:spcPct val="0"/>
              </a:spcBef>
              <a:spcAft>
                <a:spcPct val="0"/>
              </a:spcAft>
              <a:defRPr sz="4400" b="1">
                <a:solidFill>
                  <a:srgbClr val="FFFFFF"/>
                </a:solidFill>
                <a:latin typeface="Arial" panose="020B0604020202020204" pitchFamily="34" charset="0"/>
              </a:defRPr>
            </a:lvl9pPr>
          </a:lstStyle>
          <a:p>
            <a:pPr eaLnBrk="1" hangingPunct="1">
              <a:buFontTx/>
            </a:pPr>
            <a:r>
              <a:rPr lang="zh-CN" altLang="en-US" sz="40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培养目标</a:t>
            </a:r>
            <a:r>
              <a:rPr lang="en-US" altLang="zh-CN" sz="28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体育教育专业</a:t>
            </a:r>
            <a:endParaRPr lang="zh-CN" altLang="en-US" sz="28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844824"/>
            <a:ext cx="7704856" cy="41960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ts val="4000"/>
              </a:lnSpc>
            </a:pPr>
            <a:r>
              <a:rPr lang="zh-CN" altLang="en-US" sz="2400" b="1" dirty="0" smtClean="0">
                <a:solidFill>
                  <a:srgbClr val="0033CC"/>
                </a:solidFill>
                <a:effectLst>
                  <a:outerShdw blurRad="38100" dist="38100" dir="2700000" algn="tl">
                    <a:srgbClr val="000000">
                      <a:alpha val="43137"/>
                    </a:srgbClr>
                  </a:outerShdw>
                </a:effectLst>
              </a:rPr>
              <a:t>          本专业培养德、智、体全面发展，较系统掌握武术与民族传统体育基本知识、技术与技能，掌握专项运动教学、训练、竞赛和管理的基本理论与方法，具备较强的武术、养生、民族民间体育基本技能和较高民族传统体育文化素养，以及传承中华民族传统体育文化的实践能力与创新精神，能胜任武术与民族传统体育方面教学、训练、科研、管理以及传统体育养生和民族民间体育文化传承等工作的高级应用型专门人才。</a:t>
            </a:r>
            <a:endParaRPr lang="zh-CN" altLang="zh-CN" sz="2400" b="1" dirty="0">
              <a:solidFill>
                <a:srgbClr val="0033CC"/>
              </a:solidFill>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1727176" y="548680"/>
            <a:ext cx="741682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eaLnBrk="0" fontAlgn="base" hangingPunct="0">
              <a:spcBef>
                <a:spcPct val="0"/>
              </a:spcBef>
              <a:spcAft>
                <a:spcPct val="0"/>
              </a:spcAft>
              <a:defRPr sz="4400" b="1">
                <a:solidFill>
                  <a:srgbClr val="FFFFFF"/>
                </a:solidFill>
                <a:latin typeface="Arial" panose="020B0604020202020204" pitchFamily="34" charset="0"/>
              </a:defRPr>
            </a:lvl6pPr>
            <a:lvl7pPr marL="914400" algn="l" rtl="0" eaLnBrk="0" fontAlgn="base" hangingPunct="0">
              <a:spcBef>
                <a:spcPct val="0"/>
              </a:spcBef>
              <a:spcAft>
                <a:spcPct val="0"/>
              </a:spcAft>
              <a:defRPr sz="4400" b="1">
                <a:solidFill>
                  <a:srgbClr val="FFFFFF"/>
                </a:solidFill>
                <a:latin typeface="Arial" panose="020B0604020202020204" pitchFamily="34" charset="0"/>
              </a:defRPr>
            </a:lvl7pPr>
            <a:lvl8pPr marL="1371600" algn="l" rtl="0" eaLnBrk="0" fontAlgn="base" hangingPunct="0">
              <a:spcBef>
                <a:spcPct val="0"/>
              </a:spcBef>
              <a:spcAft>
                <a:spcPct val="0"/>
              </a:spcAft>
              <a:defRPr sz="4400" b="1">
                <a:solidFill>
                  <a:srgbClr val="FFFFFF"/>
                </a:solidFill>
                <a:latin typeface="Arial" panose="020B0604020202020204" pitchFamily="34" charset="0"/>
              </a:defRPr>
            </a:lvl8pPr>
            <a:lvl9pPr marL="1828800" algn="l" rtl="0" eaLnBrk="0" fontAlgn="base" hangingPunct="0">
              <a:spcBef>
                <a:spcPct val="0"/>
              </a:spcBef>
              <a:spcAft>
                <a:spcPct val="0"/>
              </a:spcAft>
              <a:defRPr sz="4400" b="1">
                <a:solidFill>
                  <a:srgbClr val="FFFFFF"/>
                </a:solidFill>
                <a:latin typeface="Arial" panose="020B0604020202020204" pitchFamily="34" charset="0"/>
              </a:defRPr>
            </a:lvl9pPr>
          </a:lstStyle>
          <a:p>
            <a:pPr eaLnBrk="1" hangingPunct="1">
              <a:buFontTx/>
            </a:pPr>
            <a:r>
              <a:rPr lang="zh-CN" altLang="en-US" sz="40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培养目标</a:t>
            </a:r>
            <a:r>
              <a:rPr lang="en-US" altLang="zh-CN" sz="28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武术与民族传统体育专业</a:t>
            </a:r>
            <a:endParaRPr lang="zh-CN" altLang="en-US" sz="2800" kern="0"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sz="half" idx="4294967295"/>
          </p:nvPr>
        </p:nvSpPr>
        <p:spPr>
          <a:xfrm>
            <a:off x="1763688" y="692696"/>
            <a:ext cx="7056784" cy="603250"/>
          </a:xfrm>
        </p:spPr>
        <p:txBody>
          <a:bodyPr/>
          <a:lstStyle/>
          <a:p>
            <a:pPr eaLnBrk="1" hangingPunct="1">
              <a:buFontTx/>
              <a:buNone/>
              <a:defRPr/>
            </a:pPr>
            <a:r>
              <a:rPr lang="en-US" altLang="zh-CN"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、课程的分类（按人才培养方案分）</a:t>
            </a:r>
            <a:endParaRPr lang="zh-CN" altLang="en-US"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1037432" y="2420888"/>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公共必修课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267744" y="1988840"/>
          <a:ext cx="3024336" cy="3624391"/>
        </p:xfrm>
        <a:graphic>
          <a:graphicData uri="http://schemas.openxmlformats.org/drawingml/2006/table">
            <a:tbl>
              <a:tblPr>
                <a:tableStyleId>{93296810-A885-4BE3-A3E7-6D5BEEA58F35}</a:tableStyleId>
              </a:tblPr>
              <a:tblGrid>
                <a:gridCol w="647854"/>
                <a:gridCol w="2376482"/>
              </a:tblGrid>
              <a:tr h="385492">
                <a:tc>
                  <a:txBody>
                    <a:bodyPr/>
                    <a:lstStyle/>
                    <a:p>
                      <a:pPr algn="ctr">
                        <a:lnSpc>
                          <a:spcPts val="1700"/>
                        </a:lnSpc>
                        <a:spcAft>
                          <a:spcPts val="0"/>
                        </a:spcAft>
                      </a:pPr>
                      <a:r>
                        <a:rPr lang="en-US" sz="1400" kern="100" dirty="0">
                          <a:effectLst/>
                        </a:rPr>
                        <a:t>1</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思想道德修养与法律基础</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2</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中国近现代史纲要</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455">
                <a:tc>
                  <a:txBody>
                    <a:bodyPr/>
                    <a:lstStyle/>
                    <a:p>
                      <a:pPr algn="ctr">
                        <a:lnSpc>
                          <a:spcPts val="1700"/>
                        </a:lnSpc>
                        <a:spcAft>
                          <a:spcPts val="0"/>
                        </a:spcAft>
                      </a:pPr>
                      <a:r>
                        <a:rPr lang="en-US" sz="1400" kern="100">
                          <a:effectLst/>
                        </a:rPr>
                        <a:t>3</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毛泽东思想和中国特色社会主义理论体系概论</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4</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马克思主义基本原理概论</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5</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形势与政策</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6</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大学英语</a:t>
                      </a:r>
                      <a:r>
                        <a:rPr lang="en-US" sz="1400" kern="0" dirty="0">
                          <a:effectLst/>
                        </a:rPr>
                        <a:t>1</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7</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大学英语</a:t>
                      </a:r>
                      <a:r>
                        <a:rPr lang="en-US" sz="1400" kern="0" dirty="0">
                          <a:effectLst/>
                        </a:rPr>
                        <a:t>2</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8</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大学英语</a:t>
                      </a:r>
                      <a:r>
                        <a:rPr lang="en-US" sz="1400" kern="0" dirty="0">
                          <a:effectLst/>
                        </a:rPr>
                        <a:t>3</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700"/>
                        </a:lnSpc>
                        <a:spcAft>
                          <a:spcPts val="0"/>
                        </a:spcAft>
                      </a:pPr>
                      <a:r>
                        <a:rPr lang="en-US" sz="1400" kern="100">
                          <a:effectLst/>
                        </a:rPr>
                        <a:t>9</a:t>
                      </a:r>
                      <a:endParaRPr lang="zh-CN" sz="1800" b="1" kern="10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700"/>
                        </a:lnSpc>
                        <a:spcAft>
                          <a:spcPts val="0"/>
                        </a:spcAft>
                      </a:pPr>
                      <a:r>
                        <a:rPr lang="zh-CN" sz="1400" kern="0" dirty="0">
                          <a:effectLst/>
                        </a:rPr>
                        <a:t>大学英语</a:t>
                      </a:r>
                      <a:r>
                        <a:rPr lang="en-US" sz="1400" kern="0" dirty="0">
                          <a:effectLst/>
                        </a:rPr>
                        <a:t>4</a:t>
                      </a:r>
                      <a:endParaRPr lang="zh-CN" sz="1800" b="1" kern="100" dirty="0">
                        <a:solidFill>
                          <a:schemeClr val="tx1"/>
                        </a:solidFill>
                        <a:effectLst/>
                        <a:latin typeface="Times New Roman" panose="02020603050405020304"/>
                        <a:ea typeface="宋体" panose="02010600030101010101" pitchFamily="2" charset="-122"/>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nvGraphicFramePr>
        <p:xfrm>
          <a:off x="5436096" y="1988840"/>
          <a:ext cx="3024336" cy="3050684"/>
        </p:xfrm>
        <a:graphic>
          <a:graphicData uri="http://schemas.openxmlformats.org/drawingml/2006/table">
            <a:tbl>
              <a:tblPr>
                <a:tableStyleId>{93296810-A885-4BE3-A3E7-6D5BEEA58F35}</a:tableStyleId>
              </a:tblPr>
              <a:tblGrid>
                <a:gridCol w="647854"/>
                <a:gridCol w="2376482"/>
              </a:tblGrid>
              <a:tr h="385492">
                <a:tc>
                  <a:txBody>
                    <a:bodyPr/>
                    <a:lstStyle/>
                    <a:p>
                      <a:pPr algn="ctr">
                        <a:lnSpc>
                          <a:spcPts val="1000"/>
                        </a:lnSpc>
                        <a:spcAft>
                          <a:spcPts val="0"/>
                        </a:spcAft>
                      </a:pPr>
                      <a:r>
                        <a:rPr lang="en-US" sz="1400" kern="0" dirty="0">
                          <a:effectLst/>
                        </a:rPr>
                        <a:t>10</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spcAft>
                          <a:spcPts val="0"/>
                        </a:spcAft>
                      </a:pPr>
                      <a:r>
                        <a:rPr lang="zh-CN" sz="1400" kern="0" dirty="0">
                          <a:effectLst/>
                        </a:rPr>
                        <a:t>大学计算机基础</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lnSpc>
                          <a:spcPts val="1000"/>
                        </a:lnSpc>
                        <a:spcAft>
                          <a:spcPts val="0"/>
                        </a:spcAft>
                      </a:pPr>
                      <a:r>
                        <a:rPr lang="en-US" sz="1400" kern="0">
                          <a:effectLst/>
                        </a:rPr>
                        <a:t>11</a:t>
                      </a:r>
                      <a:endParaRPr lang="zh-CN" sz="14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spcAft>
                          <a:spcPts val="0"/>
                        </a:spcAft>
                      </a:pPr>
                      <a:r>
                        <a:rPr lang="zh-CN" sz="1400" kern="0" dirty="0">
                          <a:effectLst/>
                        </a:rPr>
                        <a:t>数据分析与处理</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179">
                <a:tc>
                  <a:txBody>
                    <a:bodyPr/>
                    <a:lstStyle/>
                    <a:p>
                      <a:pPr algn="ctr">
                        <a:lnSpc>
                          <a:spcPts val="1000"/>
                        </a:lnSpc>
                        <a:spcAft>
                          <a:spcPts val="0"/>
                        </a:spcAft>
                      </a:pPr>
                      <a:r>
                        <a:rPr lang="en-US" sz="1400" kern="0" dirty="0">
                          <a:effectLst/>
                        </a:rPr>
                        <a:t>12</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spcAft>
                          <a:spcPts val="0"/>
                        </a:spcAft>
                      </a:pPr>
                      <a:r>
                        <a:rPr lang="zh-CN" sz="1400" kern="0" dirty="0">
                          <a:effectLst/>
                        </a:rPr>
                        <a:t>创业基础</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179">
                <a:tc>
                  <a:txBody>
                    <a:bodyPr/>
                    <a:lstStyle/>
                    <a:p>
                      <a:pPr algn="ctr">
                        <a:lnSpc>
                          <a:spcPts val="1000"/>
                        </a:lnSpc>
                        <a:spcAft>
                          <a:spcPts val="0"/>
                        </a:spcAft>
                      </a:pPr>
                      <a:r>
                        <a:rPr lang="en-US" sz="1400" kern="0" dirty="0">
                          <a:effectLst/>
                        </a:rPr>
                        <a:t>13</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1400" kern="0" dirty="0">
                          <a:effectLst/>
                        </a:rPr>
                        <a:t>军事理论及训练</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7179">
                <a:tc>
                  <a:txBody>
                    <a:bodyPr/>
                    <a:lstStyle/>
                    <a:p>
                      <a:pPr algn="ctr">
                        <a:lnSpc>
                          <a:spcPts val="1000"/>
                        </a:lnSpc>
                        <a:spcAft>
                          <a:spcPts val="0"/>
                        </a:spcAft>
                      </a:pPr>
                      <a:r>
                        <a:rPr lang="en-US" sz="1400" kern="0">
                          <a:effectLst/>
                        </a:rPr>
                        <a:t>14</a:t>
                      </a:r>
                      <a:endParaRPr lang="zh-CN" sz="14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1400" kern="0" dirty="0">
                          <a:effectLst/>
                        </a:rPr>
                        <a:t>大学生心理健康</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85492">
                <a:tc>
                  <a:txBody>
                    <a:bodyPr/>
                    <a:lstStyle/>
                    <a:p>
                      <a:pPr algn="ctr">
                        <a:lnSpc>
                          <a:spcPts val="1000"/>
                        </a:lnSpc>
                        <a:spcAft>
                          <a:spcPts val="0"/>
                        </a:spcAft>
                      </a:pPr>
                      <a:r>
                        <a:rPr lang="en-US" sz="1400" kern="0">
                          <a:effectLst/>
                        </a:rPr>
                        <a:t>15</a:t>
                      </a:r>
                      <a:endParaRPr lang="zh-CN" sz="14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1400" kern="0" dirty="0">
                          <a:effectLst/>
                        </a:rPr>
                        <a:t>职业规划与就业指导</a:t>
                      </a:r>
                      <a:r>
                        <a:rPr lang="en-US" sz="1400" kern="0" dirty="0">
                          <a:effectLst/>
                        </a:rPr>
                        <a:t>1</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85492">
                <a:tc>
                  <a:txBody>
                    <a:bodyPr/>
                    <a:lstStyle/>
                    <a:p>
                      <a:pPr algn="ctr">
                        <a:lnSpc>
                          <a:spcPts val="1000"/>
                        </a:lnSpc>
                        <a:spcAft>
                          <a:spcPts val="0"/>
                        </a:spcAft>
                      </a:pPr>
                      <a:r>
                        <a:rPr lang="en-US" sz="1400" kern="0">
                          <a:effectLst/>
                        </a:rPr>
                        <a:t>16</a:t>
                      </a:r>
                      <a:endParaRPr lang="zh-CN" sz="14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1400" kern="0" dirty="0">
                          <a:effectLst/>
                        </a:rPr>
                        <a:t>职业规划与就业指导</a:t>
                      </a:r>
                      <a:r>
                        <a:rPr lang="en-US" sz="1400" kern="0" dirty="0">
                          <a:effectLst/>
                        </a:rPr>
                        <a:t>2</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7179">
                <a:tc>
                  <a:txBody>
                    <a:bodyPr/>
                    <a:lstStyle/>
                    <a:p>
                      <a:pPr algn="ctr">
                        <a:lnSpc>
                          <a:spcPts val="1000"/>
                        </a:lnSpc>
                        <a:spcAft>
                          <a:spcPts val="0"/>
                        </a:spcAft>
                      </a:pPr>
                      <a:r>
                        <a:rPr lang="en-US" sz="1400" kern="0">
                          <a:effectLst/>
                        </a:rPr>
                        <a:t>17</a:t>
                      </a:r>
                      <a:endParaRPr lang="zh-CN" sz="14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spcAft>
                          <a:spcPts val="0"/>
                        </a:spcAft>
                      </a:pPr>
                      <a:r>
                        <a:rPr lang="zh-CN" sz="1400" kern="0" dirty="0">
                          <a:effectLst/>
                        </a:rPr>
                        <a:t>大学语文</a:t>
                      </a:r>
                      <a:endParaRPr lang="zh-CN" sz="14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10"/>
          <p:cNvSpPr txBox="1"/>
          <p:nvPr/>
        </p:nvSpPr>
        <p:spPr>
          <a:xfrm>
            <a:off x="3131840" y="692696"/>
            <a:ext cx="3384376" cy="751905"/>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公选必修课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nvGraphicFramePr>
        <p:xfrm>
          <a:off x="2303748" y="2060848"/>
          <a:ext cx="5040560" cy="3456384"/>
        </p:xfrm>
        <a:graphic>
          <a:graphicData uri="http://schemas.openxmlformats.org/drawingml/2006/table">
            <a:tbl>
              <a:tblPr>
                <a:tableStyleId>{93296810-A885-4BE3-A3E7-6D5BEEA58F35}</a:tableStyleId>
              </a:tblPr>
              <a:tblGrid>
                <a:gridCol w="1079757"/>
                <a:gridCol w="3960803"/>
              </a:tblGrid>
              <a:tr h="854677">
                <a:tc>
                  <a:txBody>
                    <a:bodyPr/>
                    <a:lstStyle/>
                    <a:p>
                      <a:pPr algn="ctr">
                        <a:lnSpc>
                          <a:spcPts val="1000"/>
                        </a:lnSpc>
                        <a:spcAft>
                          <a:spcPts val="0"/>
                        </a:spcAft>
                      </a:pPr>
                      <a:r>
                        <a:rPr lang="en-US" sz="2000" b="1" kern="0" dirty="0">
                          <a:effectLst/>
                        </a:rPr>
                        <a:t>13</a:t>
                      </a:r>
                      <a:endParaRPr lang="zh-CN" sz="20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2000" b="1" kern="0" dirty="0">
                          <a:effectLst/>
                        </a:rPr>
                        <a:t>军事理论及训练</a:t>
                      </a:r>
                      <a:endParaRPr lang="zh-CN" sz="20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54677">
                <a:tc>
                  <a:txBody>
                    <a:bodyPr/>
                    <a:lstStyle/>
                    <a:p>
                      <a:pPr algn="ctr">
                        <a:lnSpc>
                          <a:spcPts val="1000"/>
                        </a:lnSpc>
                        <a:spcAft>
                          <a:spcPts val="0"/>
                        </a:spcAft>
                      </a:pPr>
                      <a:r>
                        <a:rPr lang="en-US" sz="2000" b="1" kern="0">
                          <a:effectLst/>
                        </a:rPr>
                        <a:t>14</a:t>
                      </a:r>
                      <a:endParaRPr lang="zh-CN" sz="20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2000" b="1" kern="0" dirty="0">
                          <a:effectLst/>
                        </a:rPr>
                        <a:t>大学生心理健康</a:t>
                      </a:r>
                      <a:endParaRPr lang="zh-CN" sz="20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73515">
                <a:tc>
                  <a:txBody>
                    <a:bodyPr/>
                    <a:lstStyle/>
                    <a:p>
                      <a:pPr algn="ctr">
                        <a:lnSpc>
                          <a:spcPts val="1000"/>
                        </a:lnSpc>
                        <a:spcAft>
                          <a:spcPts val="0"/>
                        </a:spcAft>
                      </a:pPr>
                      <a:r>
                        <a:rPr lang="en-US" sz="2000" b="1" kern="0">
                          <a:effectLst/>
                        </a:rPr>
                        <a:t>15</a:t>
                      </a:r>
                      <a:endParaRPr lang="zh-CN" sz="2000" b="1" kern="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2000" b="1" kern="0" dirty="0">
                          <a:effectLst/>
                        </a:rPr>
                        <a:t>职业规划与就业指导</a:t>
                      </a:r>
                      <a:r>
                        <a:rPr lang="en-US" sz="2000" b="1" kern="0" dirty="0">
                          <a:effectLst/>
                        </a:rPr>
                        <a:t>1</a:t>
                      </a:r>
                      <a:endParaRPr lang="zh-CN" sz="2000" b="1" kern="0" dirty="0">
                        <a:solidFill>
                          <a:schemeClr val="tx1"/>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73515">
                <a:tc>
                  <a:txBody>
                    <a:bodyPr/>
                    <a:lstStyle/>
                    <a:p>
                      <a:pPr algn="ctr">
                        <a:lnSpc>
                          <a:spcPts val="1000"/>
                        </a:lnSpc>
                        <a:spcAft>
                          <a:spcPts val="0"/>
                        </a:spcAft>
                      </a:pPr>
                      <a:r>
                        <a:rPr lang="en-US" sz="2000" b="1" kern="0" dirty="0">
                          <a:solidFill>
                            <a:srgbClr val="FF0000"/>
                          </a:solidFill>
                          <a:effectLst/>
                        </a:rPr>
                        <a:t>16</a:t>
                      </a:r>
                      <a:endParaRPr lang="zh-CN" sz="2000" b="1" kern="0" dirty="0">
                        <a:solidFill>
                          <a:srgbClr val="FF0000"/>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lnSpc>
                          <a:spcPts val="1000"/>
                        </a:lnSpc>
                        <a:spcAft>
                          <a:spcPts val="0"/>
                        </a:spcAft>
                      </a:pPr>
                      <a:r>
                        <a:rPr lang="zh-CN" sz="2000" b="1" kern="0" dirty="0">
                          <a:solidFill>
                            <a:srgbClr val="FF0000"/>
                          </a:solidFill>
                          <a:effectLst/>
                        </a:rPr>
                        <a:t>职业规划与就业指导</a:t>
                      </a:r>
                      <a:r>
                        <a:rPr lang="en-US" sz="2000" b="1" kern="0" dirty="0">
                          <a:solidFill>
                            <a:srgbClr val="FF0000"/>
                          </a:solidFill>
                          <a:effectLst/>
                        </a:rPr>
                        <a:t>2</a:t>
                      </a:r>
                      <a:endParaRPr lang="zh-CN" sz="2000" b="1" kern="0" dirty="0">
                        <a:solidFill>
                          <a:srgbClr val="FF0000"/>
                        </a:solidFill>
                        <a:effectLst/>
                        <a:latin typeface="+mn-lt"/>
                        <a:ea typeface="+mn-ea"/>
                        <a:cs typeface="+mn-cs"/>
                      </a:endParaRPr>
                    </a:p>
                  </a:txBody>
                  <a:tcPr marL="55736" marR="55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10"/>
          <p:cNvSpPr txBox="1"/>
          <p:nvPr/>
        </p:nvSpPr>
        <p:spPr>
          <a:xfrm>
            <a:off x="3131840" y="692696"/>
            <a:ext cx="3384376"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通识选修课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1487996" y="177281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6"/>
          <p:cNvSpPr txBox="1"/>
          <p:nvPr/>
        </p:nvSpPr>
        <p:spPr>
          <a:xfrm>
            <a:off x="2051720" y="2984004"/>
            <a:ext cx="1008112" cy="1569660"/>
          </a:xfrm>
          <a:prstGeom prst="rect">
            <a:avLst/>
          </a:prstGeom>
          <a:noFill/>
        </p:spPr>
        <p:txBody>
          <a:bodyPr wrap="square" rtlCol="0">
            <a:spAutoFit/>
          </a:bodyPr>
          <a:lstStyle/>
          <a:p>
            <a:pPr algn="ctr"/>
            <a:r>
              <a:rPr lang="en-US" altLang="zh-CN" sz="4800" b="1" dirty="0" smtClean="0">
                <a:solidFill>
                  <a:srgbClr val="FF0000"/>
                </a:soli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7</a:t>
            </a:r>
            <a:r>
              <a:rPr lang="zh-CN" altLang="en-US" sz="4800" b="1" dirty="0" smtClean="0">
                <a:solidFill>
                  <a:srgbClr val="FF0000"/>
                </a:solidFill>
                <a:effectLst>
                  <a:glow rad="139700">
                    <a:schemeClr val="accent3">
                      <a:satMod val="175000"/>
                      <a:alpha val="40000"/>
                    </a:schemeClr>
                  </a:glow>
                </a:effectLst>
                <a:latin typeface="微软雅黑" panose="020B0503020204020204" pitchFamily="34" charset="-122"/>
                <a:ea typeface="微软雅黑" panose="020B0503020204020204" pitchFamily="34" charset="-122"/>
              </a:rPr>
              <a:t>门</a:t>
            </a:r>
            <a:endParaRPr lang="zh-CN" altLang="en-US" sz="4800" b="1" dirty="0">
              <a:solidFill>
                <a:srgbClr val="FF0000"/>
              </a:solidFill>
              <a:effectLst>
                <a:glow rad="139700">
                  <a:schemeClr val="accent3">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5" grpId="0">
        <p:bldAsOne/>
      </p:bldGraphic>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755576" y="2322860"/>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学科基础课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123728" y="1988840"/>
          <a:ext cx="3024336" cy="2467915"/>
        </p:xfrm>
        <a:graphic>
          <a:graphicData uri="http://schemas.openxmlformats.org/drawingml/2006/table">
            <a:tbl>
              <a:tblPr>
                <a:tableStyleId>{93296810-A885-4BE3-A3E7-6D5BEEA58F35}</a:tableStyleId>
              </a:tblPr>
              <a:tblGrid>
                <a:gridCol w="647854"/>
                <a:gridCol w="2376482"/>
              </a:tblGrid>
              <a:tr h="385492">
                <a:tc>
                  <a:txBody>
                    <a:bodyPr/>
                    <a:lstStyle/>
                    <a:p>
                      <a:pPr algn="ctr">
                        <a:spcAft>
                          <a:spcPts val="0"/>
                        </a:spcAft>
                      </a:pPr>
                      <a:r>
                        <a:rPr lang="en-US"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1</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体育概论</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2</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体育心理学</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455">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3</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运动解剖学</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4</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运动生理学</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5</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健康教育学</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6</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体育科研方法</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508104" y="1988840"/>
          <a:ext cx="3024336" cy="4009883"/>
        </p:xfrm>
        <a:graphic>
          <a:graphicData uri="http://schemas.openxmlformats.org/drawingml/2006/table">
            <a:tbl>
              <a:tblPr>
                <a:tableStyleId>{93296810-A885-4BE3-A3E7-6D5BEEA58F35}</a:tableStyleId>
              </a:tblPr>
              <a:tblGrid>
                <a:gridCol w="647854"/>
                <a:gridCol w="2376482"/>
              </a:tblGrid>
              <a:tr h="385492">
                <a:tc>
                  <a:txBody>
                    <a:bodyPr/>
                    <a:lstStyle/>
                    <a:p>
                      <a:pPr algn="ctr">
                        <a:spcAft>
                          <a:spcPts val="0"/>
                        </a:spcAft>
                      </a:pPr>
                      <a:r>
                        <a:rPr lang="en-US" sz="1600" b="1" kern="100" dirty="0">
                          <a:effectLst/>
                          <a:latin typeface="Times New Roman" panose="02020603050405020304"/>
                          <a:ea typeface="楷体_GB2312"/>
                        </a:rPr>
                        <a:t>1</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effectLst/>
                          <a:latin typeface="Times New Roman" panose="02020603050405020304"/>
                          <a:ea typeface="宋体" panose="02010600030101010101" pitchFamily="2" charset="-122"/>
                          <a:cs typeface="宋体" panose="02010600030101010101" pitchFamily="2" charset="-122"/>
                        </a:rPr>
                        <a:t>体育概论</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2</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effectLst/>
                          <a:latin typeface="Times New Roman" panose="02020603050405020304"/>
                          <a:ea typeface="宋体" panose="02010600030101010101" pitchFamily="2" charset="-122"/>
                          <a:cs typeface="宋体" panose="02010600030101010101" pitchFamily="2" charset="-122"/>
                        </a:rPr>
                        <a:t>体育心理学</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455">
                <a:tc>
                  <a:txBody>
                    <a:bodyPr/>
                    <a:lstStyle/>
                    <a:p>
                      <a:pPr algn="ctr">
                        <a:spcAft>
                          <a:spcPts val="0"/>
                        </a:spcAft>
                      </a:pPr>
                      <a:r>
                        <a:rPr lang="en-US" sz="1600" b="1" kern="100">
                          <a:effectLst/>
                          <a:latin typeface="Times New Roman" panose="02020603050405020304"/>
                          <a:ea typeface="楷体_GB2312"/>
                        </a:rPr>
                        <a:t>3</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a:effectLst/>
                          <a:latin typeface="Times New Roman" panose="02020603050405020304"/>
                          <a:ea typeface="宋体" panose="02010600030101010101" pitchFamily="2" charset="-122"/>
                          <a:cs typeface="宋体" panose="02010600030101010101" pitchFamily="2" charset="-122"/>
                        </a:rPr>
                        <a:t>运动解剖学</a:t>
                      </a:r>
                      <a:r>
                        <a:rPr lang="en-US" sz="1400" b="1" kern="0">
                          <a:effectLst/>
                          <a:latin typeface="Times New Roman" panose="02020603050405020304"/>
                          <a:ea typeface="宋体" panose="02010600030101010101" pitchFamily="2" charset="-122"/>
                          <a:cs typeface="宋体" panose="02010600030101010101" pitchFamily="2" charset="-122"/>
                        </a:rPr>
                        <a:t>B</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4</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a:effectLst/>
                          <a:latin typeface="Times New Roman" panose="02020603050405020304"/>
                          <a:ea typeface="宋体" panose="02010600030101010101" pitchFamily="2" charset="-122"/>
                          <a:cs typeface="宋体" panose="02010600030101010101" pitchFamily="2" charset="-122"/>
                        </a:rPr>
                        <a:t>运动生理学</a:t>
                      </a:r>
                      <a:r>
                        <a:rPr lang="en-US" sz="1400" b="1" kern="0">
                          <a:effectLst/>
                          <a:latin typeface="Times New Roman" panose="02020603050405020304"/>
                          <a:ea typeface="宋体" panose="02010600030101010101" pitchFamily="2" charset="-122"/>
                          <a:cs typeface="宋体" panose="02010600030101010101" pitchFamily="2" charset="-122"/>
                        </a:rPr>
                        <a:t>B</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5</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a:effectLst/>
                          <a:latin typeface="Times New Roman" panose="02020603050405020304"/>
                          <a:ea typeface="宋体" panose="02010600030101010101" pitchFamily="2" charset="-122"/>
                          <a:cs typeface="宋体" panose="02010600030101010101" pitchFamily="2" charset="-122"/>
                        </a:rPr>
                        <a:t>健康教育学</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6</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a:effectLst/>
                          <a:latin typeface="Times New Roman" panose="02020603050405020304"/>
                          <a:ea typeface="宋体" panose="02010600030101010101" pitchFamily="2" charset="-122"/>
                          <a:cs typeface="宋体" panose="02010600030101010101" pitchFamily="2" charset="-122"/>
                        </a:rPr>
                        <a:t>体育科研方法</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7</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a:effectLst/>
                          <a:latin typeface="Times New Roman" panose="02020603050405020304"/>
                          <a:ea typeface="宋体" panose="02010600030101010101" pitchFamily="2" charset="-122"/>
                          <a:cs typeface="宋体" panose="02010600030101010101" pitchFamily="2" charset="-122"/>
                        </a:rPr>
                        <a:t>教育心理学</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8</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a:effectLst/>
                          <a:latin typeface="Times New Roman" panose="02020603050405020304"/>
                          <a:ea typeface="宋体" panose="02010600030101010101" pitchFamily="2" charset="-122"/>
                          <a:cs typeface="宋体" panose="02010600030101010101" pitchFamily="2" charset="-122"/>
                        </a:rPr>
                        <a:t>教育学基础</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9</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400"/>
                        </a:lnSpc>
                        <a:spcAft>
                          <a:spcPts val="0"/>
                        </a:spcAft>
                      </a:pPr>
                      <a:r>
                        <a:rPr lang="zh-CN" sz="1400" b="1" kern="0" dirty="0" smtClean="0">
                          <a:effectLst/>
                          <a:latin typeface="Times New Roman" panose="02020603050405020304"/>
                          <a:ea typeface="宋体" panose="02010600030101010101" pitchFamily="2" charset="-122"/>
                          <a:cs typeface="宋体" panose="02010600030101010101" pitchFamily="2" charset="-122"/>
                        </a:rPr>
                        <a:t>现代教育</a:t>
                      </a:r>
                      <a:r>
                        <a:rPr lang="zh-CN" sz="1400" b="1" kern="0" dirty="0">
                          <a:effectLst/>
                          <a:latin typeface="Times New Roman" panose="02020603050405020304"/>
                          <a:ea typeface="宋体" panose="02010600030101010101" pitchFamily="2" charset="-122"/>
                          <a:cs typeface="宋体" panose="02010600030101010101" pitchFamily="2" charset="-122"/>
                        </a:rPr>
                        <a:t>技术应用</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dirty="0">
                          <a:solidFill>
                            <a:schemeClr val="dk1"/>
                          </a:solidFill>
                          <a:effectLst/>
                          <a:latin typeface="宋体" panose="02010600030101010101" pitchFamily="2" charset="-122"/>
                          <a:ea typeface="宋体" panose="02010600030101010101" pitchFamily="2" charset="-122"/>
                          <a:cs typeface="宋体" panose="02010600030101010101" pitchFamily="2" charset="-122"/>
                        </a:rPr>
                        <a:t>10</a:t>
                      </a:r>
                      <a:endParaRPr lang="zh-CN" sz="1400" b="1" kern="0" dirty="0">
                        <a:solidFill>
                          <a:schemeClr val="dk1"/>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400" b="1" kern="0" dirty="0">
                          <a:solidFill>
                            <a:schemeClr val="dk1"/>
                          </a:solidFill>
                          <a:effectLst/>
                          <a:latin typeface="宋体" panose="02010600030101010101" pitchFamily="2" charset="-122"/>
                          <a:ea typeface="宋体" panose="02010600030101010101" pitchFamily="2" charset="-122"/>
                          <a:cs typeface="宋体" panose="02010600030101010101" pitchFamily="2" charset="-122"/>
                        </a:rPr>
                        <a:t>民族传统体育概论</a:t>
                      </a:r>
                      <a:endParaRPr lang="zh-CN" sz="1400" b="1" kern="0" dirty="0">
                        <a:solidFill>
                          <a:schemeClr val="dk1"/>
                        </a:solidFill>
                        <a:effectLs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1" name="组合 10"/>
          <p:cNvGrpSpPr/>
          <p:nvPr/>
        </p:nvGrpSpPr>
        <p:grpSpPr>
          <a:xfrm>
            <a:off x="2123728" y="476672"/>
            <a:ext cx="3024336" cy="3024336"/>
            <a:chOff x="2123728" y="476672"/>
            <a:chExt cx="3024336" cy="3024336"/>
          </a:xfrm>
        </p:grpSpPr>
        <p:sp>
          <p:nvSpPr>
            <p:cNvPr id="3" name="弦形 2"/>
            <p:cNvSpPr/>
            <p:nvPr/>
          </p:nvSpPr>
          <p:spPr>
            <a:xfrm rot="5400000">
              <a:off x="2123728"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6277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508104" y="476672"/>
            <a:ext cx="3024336" cy="3024336"/>
            <a:chOff x="5508104" y="476672"/>
            <a:chExt cx="3024336" cy="3024336"/>
          </a:xfrm>
        </p:grpSpPr>
        <p:sp>
          <p:nvSpPr>
            <p:cNvPr id="10" name="弦形 9"/>
            <p:cNvSpPr/>
            <p:nvPr/>
          </p:nvSpPr>
          <p:spPr>
            <a:xfrm rot="5400000">
              <a:off x="5508104"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32140" y="836712"/>
              <a:ext cx="2376264" cy="954107"/>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武术与</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民族传统体育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755576" y="2322860"/>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专业主干课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123728" y="1988841"/>
          <a:ext cx="2880320" cy="4680527"/>
        </p:xfrm>
        <a:graphic>
          <a:graphicData uri="http://schemas.openxmlformats.org/drawingml/2006/table">
            <a:tbl>
              <a:tblPr>
                <a:tableStyleId>{93296810-A885-4BE3-A3E7-6D5BEEA58F35}</a:tableStyleId>
              </a:tblPr>
              <a:tblGrid>
                <a:gridCol w="617004"/>
                <a:gridCol w="2263316"/>
              </a:tblGrid>
              <a:tr h="254349">
                <a:tc>
                  <a:txBody>
                    <a:bodyPr/>
                    <a:lstStyle/>
                    <a:p>
                      <a:pPr algn="ctr">
                        <a:spcAft>
                          <a:spcPts val="0"/>
                        </a:spcAft>
                      </a:pPr>
                      <a:r>
                        <a:rPr lang="en-US" sz="1000" b="1" kern="100" dirty="0" smtClean="0">
                          <a:effectLst/>
                          <a:latin typeface="Times New Roman" panose="02020603050405020304"/>
                          <a:ea typeface="楷体_GB2312"/>
                        </a:rPr>
                        <a:t>1</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学校体育学</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2</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运动技能学习与控制</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594">
                <a:tc>
                  <a:txBody>
                    <a:bodyPr/>
                    <a:lstStyle/>
                    <a:p>
                      <a:pPr algn="ctr">
                        <a:spcAft>
                          <a:spcPts val="0"/>
                        </a:spcAft>
                      </a:pPr>
                      <a:r>
                        <a:rPr lang="en-US" sz="1000" b="1" kern="100">
                          <a:effectLst/>
                          <a:latin typeface="Times New Roman" panose="02020603050405020304"/>
                          <a:ea typeface="楷体_GB2312"/>
                        </a:rPr>
                        <a:t>3</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体育统计学</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4</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体育保健学</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5</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运动训练学</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6</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smtClean="0">
                          <a:effectLst/>
                          <a:latin typeface="Times New Roman" panose="02020603050405020304"/>
                          <a:ea typeface="宋体" panose="02010600030101010101" pitchFamily="2" charset="-122"/>
                          <a:cs typeface="宋体" panose="02010600030101010101" pitchFamily="2" charset="-122"/>
                        </a:rPr>
                        <a:t>体育游戏创编与实践</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7</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排球普修</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8</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足球普修</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9</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乒乓球普修</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10</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健美操普修</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11</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民族民间体育</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12</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田径普修</a:t>
                      </a:r>
                      <a:r>
                        <a:rPr lang="en-US" sz="1050" b="1" kern="0" dirty="0">
                          <a:effectLst/>
                          <a:latin typeface="Times New Roman" panose="02020603050405020304"/>
                          <a:ea typeface="宋体" panose="02010600030101010101" pitchFamily="2" charset="-122"/>
                          <a:cs typeface="宋体" panose="02010600030101010101" pitchFamily="2" charset="-122"/>
                        </a:rPr>
                        <a:t>1</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13</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田径普修</a:t>
                      </a:r>
                      <a:r>
                        <a:rPr lang="en-US" sz="1050" b="1" kern="0" dirty="0">
                          <a:effectLst/>
                          <a:latin typeface="Times New Roman" panose="02020603050405020304"/>
                          <a:ea typeface="宋体" panose="02010600030101010101" pitchFamily="2" charset="-122"/>
                          <a:cs typeface="宋体" panose="02010600030101010101" pitchFamily="2" charset="-122"/>
                        </a:rPr>
                        <a:t>2</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14</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篮球普修</a:t>
                      </a:r>
                      <a:r>
                        <a:rPr lang="en-US" sz="1050" b="1" kern="0" dirty="0">
                          <a:effectLst/>
                          <a:latin typeface="Times New Roman" panose="02020603050405020304"/>
                          <a:ea typeface="宋体" panose="02010600030101010101" pitchFamily="2" charset="-122"/>
                          <a:cs typeface="宋体" panose="02010600030101010101" pitchFamily="2" charset="-122"/>
                        </a:rPr>
                        <a:t>1</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15</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篮球普修</a:t>
                      </a:r>
                      <a:r>
                        <a:rPr lang="en-US" sz="1050" b="1" kern="0" dirty="0">
                          <a:effectLst/>
                          <a:latin typeface="Times New Roman" panose="02020603050405020304"/>
                          <a:ea typeface="宋体" panose="02010600030101010101" pitchFamily="2" charset="-122"/>
                          <a:cs typeface="宋体" panose="02010600030101010101" pitchFamily="2" charset="-122"/>
                        </a:rPr>
                        <a:t>2</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16</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体操普修</a:t>
                      </a:r>
                      <a:r>
                        <a:rPr lang="en-US" sz="1050" b="1" kern="0" dirty="0">
                          <a:effectLst/>
                          <a:latin typeface="Times New Roman" panose="02020603050405020304"/>
                          <a:ea typeface="宋体" panose="02010600030101010101" pitchFamily="2" charset="-122"/>
                          <a:cs typeface="宋体" panose="02010600030101010101" pitchFamily="2" charset="-122"/>
                        </a:rPr>
                        <a:t>1</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17</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体操普修</a:t>
                      </a:r>
                      <a:r>
                        <a:rPr lang="en-US" sz="1050" b="1" kern="0" dirty="0">
                          <a:effectLst/>
                          <a:latin typeface="Times New Roman" panose="02020603050405020304"/>
                          <a:ea typeface="宋体" panose="02010600030101010101" pitchFamily="2" charset="-122"/>
                          <a:cs typeface="宋体" panose="02010600030101010101" pitchFamily="2" charset="-122"/>
                        </a:rPr>
                        <a:t>2</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49">
                <a:tc>
                  <a:txBody>
                    <a:bodyPr/>
                    <a:lstStyle/>
                    <a:p>
                      <a:pPr algn="ctr">
                        <a:spcAft>
                          <a:spcPts val="0"/>
                        </a:spcAft>
                      </a:pPr>
                      <a:r>
                        <a:rPr lang="en-US" sz="1000" b="1" kern="100">
                          <a:effectLst/>
                          <a:latin typeface="Times New Roman" panose="02020603050405020304"/>
                          <a:ea typeface="楷体_GB2312"/>
                        </a:rPr>
                        <a:t>18</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武术普修</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508104" y="1988841"/>
          <a:ext cx="3024336" cy="4680520"/>
        </p:xfrm>
        <a:graphic>
          <a:graphicData uri="http://schemas.openxmlformats.org/drawingml/2006/table">
            <a:tbl>
              <a:tblPr>
                <a:tableStyleId>{93296810-A885-4BE3-A3E7-6D5BEEA58F35}</a:tableStyleId>
              </a:tblPr>
              <a:tblGrid>
                <a:gridCol w="647854"/>
                <a:gridCol w="2376482"/>
              </a:tblGrid>
              <a:tr h="285363">
                <a:tc>
                  <a:txBody>
                    <a:bodyPr/>
                    <a:lstStyle/>
                    <a:p>
                      <a:pPr algn="ctr">
                        <a:spcAft>
                          <a:spcPts val="0"/>
                        </a:spcAft>
                      </a:pPr>
                      <a:r>
                        <a:rPr lang="en-US" sz="1000" b="1" kern="100">
                          <a:effectLst/>
                          <a:latin typeface="Times New Roman" panose="02020603050405020304"/>
                          <a:ea typeface="楷体_GB2312"/>
                        </a:rPr>
                        <a:t>1</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学校体育学</a:t>
                      </a:r>
                      <a:r>
                        <a:rPr lang="en-US" sz="1050" b="1" kern="0">
                          <a:effectLst/>
                          <a:latin typeface="Times New Roman" panose="02020603050405020304"/>
                          <a:ea typeface="宋体" panose="02010600030101010101" pitchFamily="2" charset="-122"/>
                          <a:cs typeface="宋体" panose="02010600030101010101" pitchFamily="2" charset="-122"/>
                        </a:rPr>
                        <a:t>B</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2</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中国武术导论</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75">
                <a:tc>
                  <a:txBody>
                    <a:bodyPr/>
                    <a:lstStyle/>
                    <a:p>
                      <a:pPr algn="ctr">
                        <a:spcAft>
                          <a:spcPts val="0"/>
                        </a:spcAft>
                      </a:pPr>
                      <a:r>
                        <a:rPr lang="en-US" sz="1000" b="1" kern="100">
                          <a:effectLst/>
                          <a:latin typeface="Times New Roman" panose="02020603050405020304"/>
                          <a:ea typeface="楷体_GB2312"/>
                        </a:rPr>
                        <a:t>3</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中国传统养生理论</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4</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民族传统体育竞赛组织与管理</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5</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体育保健学</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6</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运动训练学</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lnSpc>
                          <a:spcPts val="1400"/>
                        </a:lnSpc>
                        <a:spcAft>
                          <a:spcPts val="0"/>
                        </a:spcAft>
                      </a:pPr>
                      <a:r>
                        <a:rPr lang="en-US" sz="1050" b="1" kern="0">
                          <a:effectLst/>
                          <a:latin typeface="宋体" panose="02010600030101010101" pitchFamily="2" charset="-122"/>
                          <a:ea typeface="宋体" panose="02010600030101010101" pitchFamily="2" charset="-122"/>
                          <a:cs typeface="宋体" panose="02010600030101010101" pitchFamily="2" charset="-122"/>
                        </a:rPr>
                        <a:t>7</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体育游戏创编与实践</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8</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足球普修</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9</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乒乓球普修</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10</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民族民间体育</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11</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田径普修</a:t>
                      </a:r>
                      <a:r>
                        <a:rPr lang="en-US" sz="1050" b="1" kern="0">
                          <a:effectLst/>
                          <a:latin typeface="Times New Roman" panose="02020603050405020304"/>
                          <a:ea typeface="宋体" panose="02010600030101010101" pitchFamily="2" charset="-122"/>
                          <a:cs typeface="宋体" panose="02010600030101010101" pitchFamily="2" charset="-122"/>
                        </a:rPr>
                        <a:t>1</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12</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田径普修</a:t>
                      </a:r>
                      <a:r>
                        <a:rPr lang="en-US" sz="1050" b="1" kern="0">
                          <a:effectLst/>
                          <a:latin typeface="Times New Roman" panose="02020603050405020304"/>
                          <a:ea typeface="宋体" panose="02010600030101010101" pitchFamily="2" charset="-122"/>
                          <a:cs typeface="宋体" panose="02010600030101010101" pitchFamily="2" charset="-122"/>
                        </a:rPr>
                        <a:t>2</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13</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篮球普修</a:t>
                      </a:r>
                      <a:r>
                        <a:rPr lang="en-US" sz="1050" b="1" kern="0">
                          <a:effectLst/>
                          <a:latin typeface="Times New Roman" panose="02020603050405020304"/>
                          <a:ea typeface="宋体" panose="02010600030101010101" pitchFamily="2" charset="-122"/>
                          <a:cs typeface="宋体" panose="02010600030101010101" pitchFamily="2" charset="-122"/>
                        </a:rPr>
                        <a:t>1</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14</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篮球普修</a:t>
                      </a:r>
                      <a:r>
                        <a:rPr lang="en-US" sz="1050" b="1" kern="0">
                          <a:effectLst/>
                          <a:latin typeface="Times New Roman" panose="02020603050405020304"/>
                          <a:ea typeface="宋体" panose="02010600030101010101" pitchFamily="2" charset="-122"/>
                          <a:cs typeface="宋体" panose="02010600030101010101" pitchFamily="2" charset="-122"/>
                        </a:rPr>
                        <a:t>2</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15</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a:effectLst/>
                          <a:latin typeface="Times New Roman" panose="02020603050405020304"/>
                          <a:ea typeface="宋体" panose="02010600030101010101" pitchFamily="2" charset="-122"/>
                          <a:cs typeface="宋体" panose="02010600030101010101" pitchFamily="2" charset="-122"/>
                        </a:rPr>
                        <a:t>体操普修</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363">
                <a:tc>
                  <a:txBody>
                    <a:bodyPr/>
                    <a:lstStyle/>
                    <a:p>
                      <a:pPr algn="ctr">
                        <a:spcAft>
                          <a:spcPts val="0"/>
                        </a:spcAft>
                      </a:pPr>
                      <a:r>
                        <a:rPr lang="en-US" sz="1000" b="1" kern="100">
                          <a:effectLst/>
                          <a:latin typeface="Times New Roman" panose="02020603050405020304"/>
                          <a:ea typeface="楷体_GB2312"/>
                        </a:rPr>
                        <a:t>16</a:t>
                      </a:r>
                      <a:endParaRPr lang="zh-CN" sz="11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050" b="1" kern="0" dirty="0">
                          <a:effectLst/>
                          <a:latin typeface="Times New Roman" panose="02020603050405020304"/>
                          <a:ea typeface="宋体" panose="02010600030101010101" pitchFamily="2" charset="-122"/>
                          <a:cs typeface="宋体" panose="02010600030101010101" pitchFamily="2" charset="-122"/>
                        </a:rPr>
                        <a:t>跆拳道</a:t>
                      </a:r>
                      <a:endParaRPr lang="zh-CN" sz="11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1" name="组合 10"/>
          <p:cNvGrpSpPr/>
          <p:nvPr/>
        </p:nvGrpSpPr>
        <p:grpSpPr>
          <a:xfrm>
            <a:off x="2123728" y="476672"/>
            <a:ext cx="3024336" cy="3024336"/>
            <a:chOff x="2123728" y="476672"/>
            <a:chExt cx="3024336" cy="3024336"/>
          </a:xfrm>
        </p:grpSpPr>
        <p:sp>
          <p:nvSpPr>
            <p:cNvPr id="3" name="弦形 2"/>
            <p:cNvSpPr/>
            <p:nvPr/>
          </p:nvSpPr>
          <p:spPr>
            <a:xfrm rot="5400000">
              <a:off x="2123728"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6277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508104" y="476672"/>
            <a:ext cx="3024336" cy="3024336"/>
            <a:chOff x="5508104" y="476672"/>
            <a:chExt cx="3024336" cy="3024336"/>
          </a:xfrm>
        </p:grpSpPr>
        <p:sp>
          <p:nvSpPr>
            <p:cNvPr id="10" name="弦形 9"/>
            <p:cNvSpPr/>
            <p:nvPr/>
          </p:nvSpPr>
          <p:spPr>
            <a:xfrm rot="5400000">
              <a:off x="5508104"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32140" y="836712"/>
              <a:ext cx="2376264" cy="954107"/>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武术与</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民族传统体育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755576" y="2322860"/>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专业限选课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123728" y="1988840"/>
          <a:ext cx="3024336" cy="4009883"/>
        </p:xfrm>
        <a:graphic>
          <a:graphicData uri="http://schemas.openxmlformats.org/drawingml/2006/table">
            <a:tbl>
              <a:tblPr>
                <a:tableStyleId>{93296810-A885-4BE3-A3E7-6D5BEEA58F35}</a:tableStyleId>
              </a:tblPr>
              <a:tblGrid>
                <a:gridCol w="647854"/>
                <a:gridCol w="2376482"/>
              </a:tblGrid>
              <a:tr h="385492">
                <a:tc>
                  <a:txBody>
                    <a:bodyPr/>
                    <a:lstStyle/>
                    <a:p>
                      <a:pPr algn="ctr">
                        <a:spcAft>
                          <a:spcPts val="0"/>
                        </a:spcAft>
                      </a:pPr>
                      <a:r>
                        <a:rPr lang="en-US" sz="1400" b="1" kern="0" dirty="0">
                          <a:solidFill>
                            <a:schemeClr val="dk1"/>
                          </a:solidFill>
                          <a:effectLst/>
                          <a:latin typeface="Times New Roman" panose="02020603050405020304"/>
                          <a:ea typeface="宋体" panose="02010600030101010101" pitchFamily="2" charset="-122"/>
                          <a:cs typeface="宋体" panose="02010600030101010101" pitchFamily="2" charset="-122"/>
                        </a:rPr>
                        <a:t>1</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en-US"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田径专选</a:t>
                      </a: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1-4</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2</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en-US"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篮球专选</a:t>
                      </a: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1-4</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455">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3</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en-US"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体操专选</a:t>
                      </a: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1-4</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4</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en-US" sz="1400" b="1" kern="0" dirty="0" smtClean="0">
                          <a:solidFill>
                            <a:schemeClr val="dk1"/>
                          </a:solidFill>
                          <a:effectLst/>
                          <a:latin typeface="Times New Roman" panose="02020603050405020304"/>
                          <a:ea typeface="+mn-ea"/>
                          <a:cs typeface="宋体" panose="02010600030101010101" pitchFamily="2" charset="-122"/>
                        </a:rPr>
                        <a:t>足球专选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altLang="zh-CN" sz="1400" b="1" kern="0" dirty="0">
                        <a:solidFill>
                          <a:schemeClr val="dk1"/>
                        </a:solidFill>
                        <a:effectLst/>
                        <a:latin typeface="Times New Roman" panose="02020603050405020304"/>
                        <a:ea typeface="+mn-ea"/>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5</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乒乓球</a:t>
                      </a:r>
                      <a:r>
                        <a:rPr lang="zh-CN" altLang="en-US" sz="1400" b="1" kern="0" dirty="0" smtClean="0">
                          <a:solidFill>
                            <a:schemeClr val="dk1"/>
                          </a:solidFill>
                          <a:effectLst/>
                          <a:latin typeface="Times New Roman" panose="02020603050405020304"/>
                          <a:ea typeface="+mn-ea"/>
                          <a:cs typeface="宋体" panose="02010600030101010101" pitchFamily="2" charset="-122"/>
                        </a:rPr>
                        <a:t>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400" b="1" kern="0">
                          <a:solidFill>
                            <a:schemeClr val="dk1"/>
                          </a:solidFill>
                          <a:effectLst/>
                          <a:latin typeface="Times New Roman" panose="02020603050405020304"/>
                          <a:ea typeface="宋体" panose="02010600030101010101" pitchFamily="2" charset="-122"/>
                          <a:cs typeface="宋体" panose="02010600030101010101" pitchFamily="2" charset="-122"/>
                        </a:rPr>
                        <a:t>6</a:t>
                      </a:r>
                      <a:endParaRPr lang="zh-CN" sz="1400" b="1" kern="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400" b="1" kern="0" dirty="0" smtClean="0">
                          <a:solidFill>
                            <a:schemeClr val="dk1"/>
                          </a:solidFill>
                          <a:effectLst/>
                          <a:latin typeface="Times New Roman" panose="02020603050405020304"/>
                          <a:ea typeface="+mn-ea"/>
                          <a:cs typeface="宋体" panose="02010600030101010101" pitchFamily="2" charset="-122"/>
                        </a:rPr>
                        <a:t>排球专选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altLang="zh-CN" sz="1400" b="1" kern="0" dirty="0">
                        <a:solidFill>
                          <a:schemeClr val="dk1"/>
                        </a:solidFill>
                        <a:effectLst/>
                        <a:latin typeface="Times New Roman" panose="02020603050405020304"/>
                        <a:ea typeface="+mn-ea"/>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7</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400" b="1" kern="0" dirty="0" smtClean="0">
                          <a:solidFill>
                            <a:schemeClr val="dk1"/>
                          </a:solidFill>
                          <a:effectLst/>
                          <a:latin typeface="Times New Roman" panose="02020603050405020304"/>
                          <a:ea typeface="+mn-ea"/>
                          <a:cs typeface="宋体" panose="02010600030101010101" pitchFamily="2" charset="-122"/>
                        </a:rPr>
                        <a:t>羽毛球专选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altLang="zh-CN" sz="1400" b="1" kern="0" dirty="0" smtClean="0">
                        <a:solidFill>
                          <a:schemeClr val="dk1"/>
                        </a:solidFill>
                        <a:effectLst/>
                        <a:latin typeface="Times New Roman" panose="02020603050405020304"/>
                        <a:ea typeface="+mn-ea"/>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8</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400" b="1" kern="0" dirty="0" smtClean="0">
                          <a:solidFill>
                            <a:schemeClr val="dk1"/>
                          </a:solidFill>
                          <a:effectLst/>
                          <a:latin typeface="Times New Roman" panose="02020603050405020304"/>
                          <a:ea typeface="+mn-ea"/>
                          <a:cs typeface="宋体" panose="02010600030101010101" pitchFamily="2" charset="-122"/>
                        </a:rPr>
                        <a:t>健美操专选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altLang="zh-CN" sz="1400" b="1" kern="0" dirty="0">
                        <a:solidFill>
                          <a:schemeClr val="dk1"/>
                        </a:solidFill>
                        <a:effectLst/>
                        <a:latin typeface="Times New Roman" panose="02020603050405020304"/>
                        <a:ea typeface="+mn-ea"/>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9</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400" b="1" kern="0" dirty="0" smtClean="0">
                          <a:solidFill>
                            <a:schemeClr val="dk1"/>
                          </a:solidFill>
                          <a:effectLst/>
                          <a:latin typeface="Times New Roman" panose="02020603050405020304"/>
                          <a:ea typeface="+mn-ea"/>
                          <a:cs typeface="宋体" panose="02010600030101010101" pitchFamily="2" charset="-122"/>
                        </a:rPr>
                        <a:t>体育舞蹈专选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altLang="zh-CN" sz="1400" b="1" kern="0" dirty="0">
                        <a:solidFill>
                          <a:schemeClr val="dk1"/>
                        </a:solidFill>
                        <a:effectLst/>
                        <a:latin typeface="Times New Roman" panose="02020603050405020304"/>
                        <a:ea typeface="+mn-ea"/>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10</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defRPr/>
                      </a:pPr>
                      <a:r>
                        <a:rPr lang="zh-CN" altLang="en-US" sz="1400" b="1" kern="0" dirty="0" smtClean="0">
                          <a:solidFill>
                            <a:schemeClr val="dk1"/>
                          </a:solidFill>
                          <a:effectLst/>
                          <a:latin typeface="Times New Roman" panose="02020603050405020304"/>
                          <a:ea typeface="+mn-ea"/>
                          <a:cs typeface="宋体" panose="02010600030101010101" pitchFamily="2" charset="-122"/>
                        </a:rPr>
                        <a:t>武术专选</a:t>
                      </a:r>
                      <a:r>
                        <a:rPr lang="en-US" altLang="zh-CN" sz="1400" b="1" kern="0" dirty="0" smtClean="0">
                          <a:solidFill>
                            <a:schemeClr val="dk1"/>
                          </a:solidFill>
                          <a:effectLst/>
                          <a:latin typeface="Times New Roman" panose="02020603050405020304"/>
                          <a:ea typeface="+mn-ea"/>
                          <a:cs typeface="宋体" panose="02010600030101010101" pitchFamily="2" charset="-122"/>
                        </a:rPr>
                        <a:t>1-4</a:t>
                      </a:r>
                      <a:endParaRPr lang="zh-CN" altLang="zh-CN" sz="1400" b="1" kern="0" dirty="0">
                        <a:solidFill>
                          <a:schemeClr val="dk1"/>
                        </a:solidFill>
                        <a:effectLst/>
                        <a:latin typeface="Times New Roman" panose="02020603050405020304"/>
                        <a:ea typeface="+mn-ea"/>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508104" y="1988840"/>
          <a:ext cx="3024336" cy="2520280"/>
        </p:xfrm>
        <a:graphic>
          <a:graphicData uri="http://schemas.openxmlformats.org/drawingml/2006/table">
            <a:tbl>
              <a:tblPr>
                <a:tableStyleId>{93296810-A885-4BE3-A3E7-6D5BEEA58F35}</a:tableStyleId>
              </a:tblPr>
              <a:tblGrid>
                <a:gridCol w="647854"/>
                <a:gridCol w="2376482"/>
              </a:tblGrid>
              <a:tr h="385492">
                <a:tc>
                  <a:txBody>
                    <a:bodyPr/>
                    <a:lstStyle/>
                    <a:p>
                      <a:pPr algn="ctr">
                        <a:spcAft>
                          <a:spcPts val="0"/>
                        </a:spcAft>
                      </a:pPr>
                      <a:r>
                        <a:rPr lang="en-US" sz="1600" b="1" kern="100" dirty="0">
                          <a:effectLst/>
                          <a:latin typeface="Times New Roman" panose="02020603050405020304"/>
                          <a:ea typeface="楷体_GB2312"/>
                        </a:rPr>
                        <a:t>1</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竞技武术套路</a:t>
                      </a:r>
                      <a:r>
                        <a:rPr lang="en-US" altLang="zh-CN" sz="1400" b="1" kern="0" dirty="0" smtClean="0">
                          <a:solidFill>
                            <a:schemeClr val="dk1"/>
                          </a:solidFill>
                          <a:effectLst/>
                          <a:latin typeface="Times New Roman" panose="02020603050405020304"/>
                          <a:ea typeface="宋体" panose="02010600030101010101" pitchFamily="2" charset="-122"/>
                          <a:cs typeface="宋体" panose="02010600030101010101" pitchFamily="2" charset="-122"/>
                        </a:rPr>
                        <a:t>1-6</a:t>
                      </a:r>
                      <a:endParaRPr lang="zh-CN" sz="1400" b="1" kern="0" dirty="0">
                        <a:solidFill>
                          <a:schemeClr val="dk1"/>
                        </a:solidFill>
                        <a:effectLst/>
                        <a:latin typeface="Times New Roman" panose="02020603050405020304"/>
                        <a:ea typeface="宋体" panose="02010600030101010101"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492">
                <a:tc>
                  <a:txBody>
                    <a:bodyPr/>
                    <a:lstStyle/>
                    <a:p>
                      <a:pPr algn="ctr">
                        <a:spcAft>
                          <a:spcPts val="0"/>
                        </a:spcAft>
                      </a:pPr>
                      <a:r>
                        <a:rPr lang="en-US" sz="1600" b="1" kern="100">
                          <a:effectLst/>
                          <a:latin typeface="Times New Roman" panose="02020603050405020304"/>
                          <a:ea typeface="楷体_GB2312"/>
                        </a:rPr>
                        <a:t>2</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en-US" sz="1400" b="1" kern="0" dirty="0" smtClean="0">
                          <a:effectLst/>
                          <a:latin typeface="Times New Roman" panose="02020603050405020304"/>
                          <a:ea typeface="+mn-ea"/>
                          <a:cs typeface="宋体" panose="02010600030101010101" pitchFamily="2" charset="-122"/>
                        </a:rPr>
                        <a:t>散打格斗运动</a:t>
                      </a:r>
                      <a:r>
                        <a:rPr lang="en-US" altLang="zh-CN" sz="1400" b="1" kern="0" dirty="0" smtClean="0">
                          <a:effectLst/>
                          <a:latin typeface="Times New Roman" panose="02020603050405020304"/>
                          <a:ea typeface="+mn-ea"/>
                          <a:cs typeface="宋体" panose="02010600030101010101" pitchFamily="2" charset="-122"/>
                        </a:rPr>
                        <a:t>1-6</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152">
                <a:tc>
                  <a:txBody>
                    <a:bodyPr/>
                    <a:lstStyle/>
                    <a:p>
                      <a:pPr algn="ctr">
                        <a:spcAft>
                          <a:spcPts val="0"/>
                        </a:spcAft>
                      </a:pPr>
                      <a:r>
                        <a:rPr lang="en-US" sz="1600" b="1" kern="100">
                          <a:effectLst/>
                          <a:latin typeface="Times New Roman" panose="02020603050405020304"/>
                          <a:ea typeface="楷体_GB2312"/>
                        </a:rPr>
                        <a:t>3</a:t>
                      </a:r>
                      <a:endParaRPr lang="zh-CN" sz="16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altLang="en-US" sz="1400" b="1" kern="0" dirty="0" smtClean="0">
                          <a:effectLst/>
                          <a:latin typeface="Times New Roman" panose="02020603050405020304"/>
                          <a:ea typeface="+mn-ea"/>
                          <a:cs typeface="宋体" panose="02010600030101010101" pitchFamily="2" charset="-122"/>
                        </a:rPr>
                        <a:t>中国式摔跤</a:t>
                      </a:r>
                      <a:r>
                        <a:rPr lang="en-US" altLang="zh-CN" sz="1400" b="1" kern="0" dirty="0" smtClean="0">
                          <a:effectLst/>
                          <a:latin typeface="Times New Roman" panose="02020603050405020304"/>
                          <a:ea typeface="+mn-ea"/>
                          <a:cs typeface="宋体" panose="02010600030101010101" pitchFamily="2" charset="-122"/>
                        </a:rPr>
                        <a:t>1-6</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spcAft>
                          <a:spcPts val="0"/>
                        </a:spcAft>
                      </a:pPr>
                      <a:r>
                        <a:rPr lang="en-US" altLang="zh-CN" sz="1600" b="1" kern="100" dirty="0" smtClean="0">
                          <a:effectLst/>
                          <a:latin typeface="Times New Roman" panose="02020603050405020304"/>
                          <a:ea typeface="宋体" panose="02010600030101010101" pitchFamily="2" charset="-122"/>
                        </a:rPr>
                        <a:t>4</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2000"/>
                        </a:lnSpc>
                        <a:spcAft>
                          <a:spcPts val="0"/>
                        </a:spcAft>
                      </a:pPr>
                      <a:r>
                        <a:rPr lang="zh-CN" altLang="en-US" sz="1600" b="1" kern="100" dirty="0" smtClean="0">
                          <a:effectLst/>
                          <a:latin typeface="Times New Roman" panose="02020603050405020304"/>
                          <a:ea typeface="+mn-ea"/>
                        </a:rPr>
                        <a:t>武术普修（格斗、中国式摔跤方向）</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spcAft>
                          <a:spcPts val="0"/>
                        </a:spcAft>
                      </a:pPr>
                      <a:r>
                        <a:rPr lang="en-US" altLang="zh-CN" sz="1600" b="1" kern="100" dirty="0" smtClean="0">
                          <a:effectLst/>
                          <a:latin typeface="Times New Roman" panose="02020603050405020304"/>
                          <a:ea typeface="宋体" panose="02010600030101010101" pitchFamily="2" charset="-122"/>
                        </a:rPr>
                        <a:t>5</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2000"/>
                        </a:lnSpc>
                        <a:spcAft>
                          <a:spcPts val="0"/>
                        </a:spcAft>
                      </a:pPr>
                      <a:r>
                        <a:rPr lang="zh-CN" altLang="en-US" sz="1600" b="1" kern="100" dirty="0" smtClean="0">
                          <a:effectLst/>
                          <a:latin typeface="Times New Roman" panose="02020603050405020304"/>
                          <a:ea typeface="+mn-ea"/>
                        </a:rPr>
                        <a:t>散打普修（竞技武术套路方向）</a:t>
                      </a:r>
                      <a:endParaRPr lang="zh-CN" sz="16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1" name="组合 10"/>
          <p:cNvGrpSpPr/>
          <p:nvPr/>
        </p:nvGrpSpPr>
        <p:grpSpPr>
          <a:xfrm>
            <a:off x="2123728" y="476672"/>
            <a:ext cx="3024336" cy="3024336"/>
            <a:chOff x="2123728" y="476672"/>
            <a:chExt cx="3024336" cy="3024336"/>
          </a:xfrm>
        </p:grpSpPr>
        <p:sp>
          <p:nvSpPr>
            <p:cNvPr id="3" name="弦形 2"/>
            <p:cNvSpPr/>
            <p:nvPr/>
          </p:nvSpPr>
          <p:spPr>
            <a:xfrm rot="5400000">
              <a:off x="2123728"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6277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508104" y="476672"/>
            <a:ext cx="3024336" cy="3024336"/>
            <a:chOff x="5508104" y="476672"/>
            <a:chExt cx="3024336" cy="3024336"/>
          </a:xfrm>
        </p:grpSpPr>
        <p:sp>
          <p:nvSpPr>
            <p:cNvPr id="10" name="弦形 9"/>
            <p:cNvSpPr/>
            <p:nvPr/>
          </p:nvSpPr>
          <p:spPr>
            <a:xfrm rot="5400000">
              <a:off x="5508104"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32140" y="836712"/>
              <a:ext cx="2376264" cy="954107"/>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武术与</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民族传统体育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2051720" y="6165304"/>
            <a:ext cx="3096344" cy="369332"/>
          </a:xfrm>
          <a:prstGeom prst="rect">
            <a:avLst/>
          </a:prstGeom>
          <a:noFill/>
        </p:spPr>
        <p:txBody>
          <a:bodyPr wrap="square" rtlCol="0">
            <a:spAutoFit/>
          </a:bodyPr>
          <a:lstStyle/>
          <a:p>
            <a:pPr algn="ctr"/>
            <a:r>
              <a:rPr lang="zh-CN" altLang="en-US" b="1" dirty="0" smtClean="0">
                <a:solidFill>
                  <a:srgbClr val="FF0000"/>
                </a:solidFill>
              </a:rPr>
              <a:t>每人限选一类，不可更改</a:t>
            </a:r>
            <a:endParaRPr lang="zh-CN" altLang="en-US" b="1" dirty="0">
              <a:solidFill>
                <a:srgbClr val="FF0000"/>
              </a:solidFill>
            </a:endParaRPr>
          </a:p>
        </p:txBody>
      </p:sp>
      <p:sp>
        <p:nvSpPr>
          <p:cNvPr id="14" name="TextBox 13"/>
          <p:cNvSpPr txBox="1"/>
          <p:nvPr/>
        </p:nvSpPr>
        <p:spPr>
          <a:xfrm>
            <a:off x="5453360" y="4725144"/>
            <a:ext cx="3096344" cy="369332"/>
          </a:xfrm>
          <a:prstGeom prst="rect">
            <a:avLst/>
          </a:prstGeom>
          <a:noFill/>
        </p:spPr>
        <p:txBody>
          <a:bodyPr wrap="square" rtlCol="0">
            <a:spAutoFit/>
          </a:bodyPr>
          <a:lstStyle/>
          <a:p>
            <a:pPr algn="ctr"/>
            <a:r>
              <a:rPr lang="zh-CN" altLang="en-US" b="1" dirty="0" smtClean="0">
                <a:solidFill>
                  <a:srgbClr val="FF0000"/>
                </a:solidFill>
              </a:rPr>
              <a:t>按入学专项选修</a:t>
            </a:r>
            <a:endParaRPr lang="zh-CN" altLang="en-US"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755576" y="2322860"/>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专业任选课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123728" y="2401245"/>
          <a:ext cx="2880320" cy="4166419"/>
        </p:xfrm>
        <a:graphic>
          <a:graphicData uri="http://schemas.openxmlformats.org/drawingml/2006/table">
            <a:tbl>
              <a:tblPr>
                <a:tableStyleId>{93296810-A885-4BE3-A3E7-6D5BEEA58F35}</a:tableStyleId>
              </a:tblPr>
              <a:tblGrid>
                <a:gridCol w="647854"/>
                <a:gridCol w="2232466"/>
              </a:tblGrid>
              <a:tr h="374331">
                <a:tc>
                  <a:txBody>
                    <a:bodyPr/>
                    <a:lstStyle/>
                    <a:p>
                      <a:pPr algn="ctr">
                        <a:spcAft>
                          <a:spcPts val="0"/>
                        </a:spcAft>
                      </a:pPr>
                      <a:r>
                        <a:rPr lang="en-US" sz="1050" b="1" kern="100">
                          <a:effectLst/>
                          <a:latin typeface="Times New Roman" panose="02020603050405020304"/>
                          <a:ea typeface="楷体_GB2312"/>
                        </a:rPr>
                        <a:t>1</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体育社会学</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2</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体育史</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9">
                <a:tc>
                  <a:txBody>
                    <a:bodyPr/>
                    <a:lstStyle/>
                    <a:p>
                      <a:pPr algn="ctr">
                        <a:spcAft>
                          <a:spcPts val="0"/>
                        </a:spcAft>
                      </a:pPr>
                      <a:r>
                        <a:rPr lang="en-US" sz="1050" b="1" kern="100">
                          <a:effectLst/>
                          <a:latin typeface="Times New Roman" panose="02020603050405020304"/>
                          <a:ea typeface="楷体_GB2312"/>
                        </a:rPr>
                        <a:t>3</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体育场地设施</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4</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运动营养学</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5</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运动生物化学</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6</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健身锻炼方法与评定</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7</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运动生物力学</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8</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100">
                          <a:effectLst/>
                          <a:latin typeface="Times New Roman" panose="02020603050405020304"/>
                          <a:ea typeface="宋体" panose="02010600030101010101" pitchFamily="2" charset="-122"/>
                        </a:rPr>
                        <a:t>运动处方理论与方法</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9</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体育产业经营管理</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10</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体育绘图</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31">
                <a:tc>
                  <a:txBody>
                    <a:bodyPr/>
                    <a:lstStyle/>
                    <a:p>
                      <a:pPr algn="ctr">
                        <a:spcAft>
                          <a:spcPts val="0"/>
                        </a:spcAft>
                      </a:pPr>
                      <a:r>
                        <a:rPr lang="en-US" sz="1050" b="1" kern="100">
                          <a:effectLst/>
                          <a:latin typeface="Times New Roman" panose="02020603050405020304"/>
                          <a:ea typeface="楷体_GB2312"/>
                        </a:rPr>
                        <a:t>11</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dirty="0">
                          <a:effectLst/>
                          <a:latin typeface="Times New Roman" panose="02020603050405020304"/>
                          <a:ea typeface="宋体" panose="02010600030101010101" pitchFamily="2" charset="-122"/>
                          <a:cs typeface="宋体" panose="02010600030101010101" pitchFamily="2" charset="-122"/>
                        </a:rPr>
                        <a:t>社会体育学</a:t>
                      </a:r>
                      <a:endParaRPr lang="zh-CN" sz="12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580112" y="2371447"/>
          <a:ext cx="2952328" cy="4225904"/>
        </p:xfrm>
        <a:graphic>
          <a:graphicData uri="http://schemas.openxmlformats.org/drawingml/2006/table">
            <a:tbl>
              <a:tblPr>
                <a:tableStyleId>{93296810-A885-4BE3-A3E7-6D5BEEA58F35}</a:tableStyleId>
              </a:tblPr>
              <a:tblGrid>
                <a:gridCol w="632429"/>
                <a:gridCol w="2319899"/>
              </a:tblGrid>
              <a:tr h="298285">
                <a:tc>
                  <a:txBody>
                    <a:bodyPr/>
                    <a:lstStyle/>
                    <a:p>
                      <a:pPr algn="ctr">
                        <a:spcAft>
                          <a:spcPts val="0"/>
                        </a:spcAft>
                      </a:pPr>
                      <a:r>
                        <a:rPr lang="en-US" sz="1050" b="1" kern="100">
                          <a:effectLst/>
                          <a:latin typeface="Times New Roman" panose="02020603050405020304"/>
                          <a:ea typeface="楷体_GB2312"/>
                        </a:rPr>
                        <a:t>1</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游泳</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2</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舞蹈</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199">
                <a:tc>
                  <a:txBody>
                    <a:bodyPr/>
                    <a:lstStyle/>
                    <a:p>
                      <a:pPr algn="ctr">
                        <a:spcAft>
                          <a:spcPts val="0"/>
                        </a:spcAft>
                      </a:pPr>
                      <a:r>
                        <a:rPr lang="en-US" sz="1050" b="1" kern="100">
                          <a:effectLst/>
                          <a:latin typeface="Times New Roman" panose="02020603050405020304"/>
                          <a:ea typeface="楷体_GB2312"/>
                        </a:rPr>
                        <a:t>3</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dirty="0">
                          <a:effectLst/>
                          <a:latin typeface="Times New Roman" panose="02020603050405020304"/>
                          <a:ea typeface="宋体" panose="02010600030101010101" pitchFamily="2" charset="-122"/>
                          <a:cs typeface="宋体" panose="02010600030101010101" pitchFamily="2" charset="-122"/>
                        </a:rPr>
                        <a:t>团体操创编理论与实践</a:t>
                      </a:r>
                      <a:endParaRPr lang="zh-CN" sz="12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4</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轮滑</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5</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羽毛球</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6</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健美运动</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7</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保健气功</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8</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跆拳道</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9</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网球</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10</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花样跳绳</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11</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户外运动</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12</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民族传统体育表演</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13</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瑜珈</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285">
                <a:tc>
                  <a:txBody>
                    <a:bodyPr/>
                    <a:lstStyle/>
                    <a:p>
                      <a:pPr algn="ctr">
                        <a:spcAft>
                          <a:spcPts val="0"/>
                        </a:spcAft>
                      </a:pPr>
                      <a:r>
                        <a:rPr lang="en-US" sz="1050" b="1" kern="100">
                          <a:effectLst/>
                          <a:latin typeface="Times New Roman" panose="02020603050405020304"/>
                          <a:ea typeface="楷体_GB2312"/>
                        </a:rPr>
                        <a:t>14</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dirty="0">
                          <a:effectLst/>
                          <a:latin typeface="Times New Roman" panose="02020603050405020304"/>
                          <a:ea typeface="宋体" panose="02010600030101010101" pitchFamily="2" charset="-122"/>
                          <a:cs typeface="宋体" panose="02010600030101010101" pitchFamily="2" charset="-122"/>
                        </a:rPr>
                        <a:t>舞龙舞狮</a:t>
                      </a:r>
                      <a:endParaRPr lang="zh-CN" sz="12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44279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707904" y="332656"/>
            <a:ext cx="3024336" cy="3024336"/>
            <a:chOff x="2123728" y="476672"/>
            <a:chExt cx="3024336" cy="3024336"/>
          </a:xfrm>
        </p:grpSpPr>
        <p:sp>
          <p:nvSpPr>
            <p:cNvPr id="15" name="弦形 14"/>
            <p:cNvSpPr/>
            <p:nvPr/>
          </p:nvSpPr>
          <p:spPr>
            <a:xfrm rot="5400000">
              <a:off x="2123728"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6277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051720" y="1628800"/>
            <a:ext cx="3024088" cy="694060"/>
          </a:xfrm>
          <a:prstGeom prst="rect">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理论任选</a:t>
            </a:r>
            <a:r>
              <a:rPr lang="en-US" altLang="zh-CN" sz="2800" b="1" dirty="0" smtClean="0"/>
              <a:t>5</a:t>
            </a:r>
            <a:r>
              <a:rPr lang="zh-CN" altLang="en-US" sz="2800" b="1" dirty="0" smtClean="0"/>
              <a:t>门</a:t>
            </a:r>
            <a:endParaRPr lang="zh-CN" altLang="en-US" sz="2800" b="1" dirty="0"/>
          </a:p>
        </p:txBody>
      </p:sp>
      <p:sp>
        <p:nvSpPr>
          <p:cNvPr id="17" name="矩形 16"/>
          <p:cNvSpPr/>
          <p:nvPr/>
        </p:nvSpPr>
        <p:spPr>
          <a:xfrm>
            <a:off x="5508104" y="1628800"/>
            <a:ext cx="3024088" cy="694060"/>
          </a:xfrm>
          <a:prstGeom prst="rect">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技术任选</a:t>
            </a:r>
            <a:r>
              <a:rPr lang="en-US" altLang="zh-CN" sz="2800" b="1" dirty="0" smtClean="0"/>
              <a:t>6</a:t>
            </a:r>
            <a:r>
              <a:rPr lang="zh-CN" altLang="en-US" sz="2800" b="1" dirty="0" smtClean="0"/>
              <a:t>门</a:t>
            </a:r>
            <a:endParaRPr lang="zh-CN" altLang="en-US" sz="28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任意多边形 28"/>
          <p:cNvSpPr/>
          <p:nvPr/>
        </p:nvSpPr>
        <p:spPr>
          <a:xfrm>
            <a:off x="3276600" y="809625"/>
            <a:ext cx="1408113" cy="1054100"/>
          </a:xfrm>
          <a:custGeom>
            <a:avLst/>
            <a:gdLst>
              <a:gd name="connsiteX0" fmla="*/ 1330036 w 1330036"/>
              <a:gd name="connsiteY0" fmla="*/ 1128155 h 1128155"/>
              <a:gd name="connsiteX1" fmla="*/ 451262 w 1330036"/>
              <a:gd name="connsiteY1" fmla="*/ 498763 h 1128155"/>
              <a:gd name="connsiteX2" fmla="*/ 0 w 1330036"/>
              <a:gd name="connsiteY2" fmla="*/ 0 h 1128155"/>
            </a:gdLst>
            <a:ahLst/>
            <a:cxnLst>
              <a:cxn ang="0">
                <a:pos x="connsiteX0" y="connsiteY0"/>
              </a:cxn>
              <a:cxn ang="0">
                <a:pos x="connsiteX1" y="connsiteY1"/>
              </a:cxn>
              <a:cxn ang="0">
                <a:pos x="connsiteX2" y="connsiteY2"/>
              </a:cxn>
            </a:cxnLst>
            <a:rect l="l" t="t" r="r" b="b"/>
            <a:pathLst>
              <a:path w="1330036" h="1128155">
                <a:moveTo>
                  <a:pt x="1330036" y="1128155"/>
                </a:moveTo>
                <a:cubicBezTo>
                  <a:pt x="1001485" y="907472"/>
                  <a:pt x="672935" y="686789"/>
                  <a:pt x="451262" y="498763"/>
                </a:cubicBezTo>
                <a:cubicBezTo>
                  <a:pt x="229589" y="310737"/>
                  <a:pt x="114794" y="155368"/>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0" name="任意多边形 19"/>
          <p:cNvSpPr/>
          <p:nvPr/>
        </p:nvSpPr>
        <p:spPr>
          <a:xfrm>
            <a:off x="4868863" y="-127000"/>
            <a:ext cx="119062" cy="1990725"/>
          </a:xfrm>
          <a:custGeom>
            <a:avLst/>
            <a:gdLst>
              <a:gd name="connsiteX0" fmla="*/ 0 w 118753"/>
              <a:gd name="connsiteY0" fmla="*/ 1991477 h 1991477"/>
              <a:gd name="connsiteX1" fmla="*/ 95003 w 118753"/>
              <a:gd name="connsiteY1" fmla="*/ 150802 h 1991477"/>
              <a:gd name="connsiteX2" fmla="*/ 95003 w 118753"/>
              <a:gd name="connsiteY2" fmla="*/ 103300 h 1991477"/>
              <a:gd name="connsiteX3" fmla="*/ 118753 w 118753"/>
              <a:gd name="connsiteY3" fmla="*/ 91425 h 1991477"/>
            </a:gdLst>
            <a:ahLst/>
            <a:cxnLst>
              <a:cxn ang="0">
                <a:pos x="connsiteX0" y="connsiteY0"/>
              </a:cxn>
              <a:cxn ang="0">
                <a:pos x="connsiteX1" y="connsiteY1"/>
              </a:cxn>
              <a:cxn ang="0">
                <a:pos x="connsiteX2" y="connsiteY2"/>
              </a:cxn>
              <a:cxn ang="0">
                <a:pos x="connsiteX3" y="connsiteY3"/>
              </a:cxn>
            </a:cxnLst>
            <a:rect l="l" t="t" r="r" b="b"/>
            <a:pathLst>
              <a:path w="118753" h="1991477">
                <a:moveTo>
                  <a:pt x="0" y="1991477"/>
                </a:moveTo>
                <a:cubicBezTo>
                  <a:pt x="39584" y="1228487"/>
                  <a:pt x="79169" y="465498"/>
                  <a:pt x="95003" y="150802"/>
                </a:cubicBezTo>
                <a:cubicBezTo>
                  <a:pt x="110837" y="-163894"/>
                  <a:pt x="91045" y="113196"/>
                  <a:pt x="95003" y="103300"/>
                </a:cubicBezTo>
                <a:cubicBezTo>
                  <a:pt x="98961" y="93404"/>
                  <a:pt x="108857" y="92414"/>
                  <a:pt x="118753" y="91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4" name="任意多边形 3"/>
          <p:cNvSpPr/>
          <p:nvPr/>
        </p:nvSpPr>
        <p:spPr>
          <a:xfrm>
            <a:off x="-61913" y="-12700"/>
            <a:ext cx="6708776" cy="4772025"/>
          </a:xfrm>
          <a:custGeom>
            <a:avLst/>
            <a:gdLst>
              <a:gd name="connsiteX0" fmla="*/ 98157 w 6708671"/>
              <a:gd name="connsiteY0" fmla="*/ 4763416 h 4772791"/>
              <a:gd name="connsiteX1" fmla="*/ 157534 w 6708671"/>
              <a:gd name="connsiteY1" fmla="*/ 4739665 h 4772791"/>
              <a:gd name="connsiteX2" fmla="*/ 3470749 w 6708671"/>
              <a:gd name="connsiteY2" fmla="*/ 4252777 h 4772791"/>
              <a:gd name="connsiteX3" fmla="*/ 5584557 w 6708671"/>
              <a:gd name="connsiteY3" fmla="*/ 3884642 h 4772791"/>
              <a:gd name="connsiteX4" fmla="*/ 6688962 w 6708671"/>
              <a:gd name="connsiteY4" fmla="*/ 3623385 h 4772791"/>
              <a:gd name="connsiteX5" fmla="*/ 6202074 w 6708671"/>
              <a:gd name="connsiteY5" fmla="*/ 2138969 h 4772791"/>
              <a:gd name="connsiteX6" fmla="*/ 5073918 w 6708671"/>
              <a:gd name="connsiteY6" fmla="*/ 298294 h 4772791"/>
              <a:gd name="connsiteX7" fmla="*/ 4919539 w 6708671"/>
              <a:gd name="connsiteY7" fmla="*/ 25161 h 477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8671" h="4772791">
                <a:moveTo>
                  <a:pt x="98157" y="4763416"/>
                </a:moveTo>
                <a:cubicBezTo>
                  <a:pt x="-153204" y="4794093"/>
                  <a:pt x="157534" y="4739665"/>
                  <a:pt x="157534" y="4739665"/>
                </a:cubicBezTo>
                <a:lnTo>
                  <a:pt x="3470749" y="4252777"/>
                </a:lnTo>
                <a:cubicBezTo>
                  <a:pt x="4375253" y="4110273"/>
                  <a:pt x="5048188" y="3989541"/>
                  <a:pt x="5584557" y="3884642"/>
                </a:cubicBezTo>
                <a:cubicBezTo>
                  <a:pt x="6120926" y="3779743"/>
                  <a:pt x="6586043" y="3914330"/>
                  <a:pt x="6688962" y="3623385"/>
                </a:cubicBezTo>
                <a:cubicBezTo>
                  <a:pt x="6791881" y="3332440"/>
                  <a:pt x="6471248" y="2693151"/>
                  <a:pt x="6202074" y="2138969"/>
                </a:cubicBezTo>
                <a:cubicBezTo>
                  <a:pt x="5932900" y="1584787"/>
                  <a:pt x="5287674" y="650595"/>
                  <a:pt x="5073918" y="298294"/>
                </a:cubicBezTo>
                <a:cubicBezTo>
                  <a:pt x="4860162" y="-54007"/>
                  <a:pt x="4889850" y="-14423"/>
                  <a:pt x="4919539" y="251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5" name="任意多边形 4"/>
          <p:cNvSpPr/>
          <p:nvPr/>
        </p:nvSpPr>
        <p:spPr>
          <a:xfrm>
            <a:off x="0" y="4935538"/>
            <a:ext cx="8537575" cy="1881187"/>
          </a:xfrm>
          <a:custGeom>
            <a:avLst/>
            <a:gdLst>
              <a:gd name="connsiteX0" fmla="*/ 0 w 8538358"/>
              <a:gd name="connsiteY0" fmla="*/ 1073248 h 1880770"/>
              <a:gd name="connsiteX1" fmla="*/ 2873829 w 8538358"/>
              <a:gd name="connsiteY1" fmla="*/ 657612 h 1880770"/>
              <a:gd name="connsiteX2" fmla="*/ 6341423 w 8538358"/>
              <a:gd name="connsiteY2" fmla="*/ 87596 h 1880770"/>
              <a:gd name="connsiteX3" fmla="*/ 7410203 w 8538358"/>
              <a:gd name="connsiteY3" fmla="*/ 194474 h 1880770"/>
              <a:gd name="connsiteX4" fmla="*/ 8538358 w 8538358"/>
              <a:gd name="connsiteY4" fmla="*/ 1880770 h 1880770"/>
              <a:gd name="connsiteX5" fmla="*/ 8538358 w 8538358"/>
              <a:gd name="connsiteY5" fmla="*/ 1880770 h 1880770"/>
              <a:gd name="connsiteX6" fmla="*/ 8538358 w 8538358"/>
              <a:gd name="connsiteY6" fmla="*/ 1880770 h 1880770"/>
              <a:gd name="connsiteX7" fmla="*/ 8538358 w 8538358"/>
              <a:gd name="connsiteY7" fmla="*/ 1880770 h 188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358" h="1880770">
                <a:moveTo>
                  <a:pt x="0" y="1073248"/>
                </a:moveTo>
                <a:lnTo>
                  <a:pt x="2873829" y="657612"/>
                </a:lnTo>
                <a:cubicBezTo>
                  <a:pt x="3930733" y="493337"/>
                  <a:pt x="5585361" y="164786"/>
                  <a:pt x="6341423" y="87596"/>
                </a:cubicBezTo>
                <a:cubicBezTo>
                  <a:pt x="7097485" y="10406"/>
                  <a:pt x="7044047" y="-104388"/>
                  <a:pt x="7410203" y="194474"/>
                </a:cubicBezTo>
                <a:cubicBezTo>
                  <a:pt x="7776359" y="493336"/>
                  <a:pt x="8538358" y="1880770"/>
                  <a:pt x="8538358" y="1880770"/>
                </a:cubicBezTo>
                <a:lnTo>
                  <a:pt x="8538358" y="1880770"/>
                </a:lnTo>
                <a:lnTo>
                  <a:pt x="8538358" y="1880770"/>
                </a:lnTo>
                <a:lnTo>
                  <a:pt x="8538358" y="188077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6" name="任意多边形 5"/>
          <p:cNvSpPr/>
          <p:nvPr/>
        </p:nvSpPr>
        <p:spPr>
          <a:xfrm>
            <a:off x="5380038" y="23813"/>
            <a:ext cx="3763962" cy="3522403"/>
          </a:xfrm>
          <a:custGeom>
            <a:avLst/>
            <a:gdLst>
              <a:gd name="connsiteX0" fmla="*/ 0 w 3764478"/>
              <a:gd name="connsiteY0" fmla="*/ 0 h 3467699"/>
              <a:gd name="connsiteX1" fmla="*/ 1591294 w 3764478"/>
              <a:gd name="connsiteY1" fmla="*/ 2945080 h 3467699"/>
              <a:gd name="connsiteX2" fmla="*/ 1876301 w 3764478"/>
              <a:gd name="connsiteY2" fmla="*/ 3467594 h 3467699"/>
              <a:gd name="connsiteX3" fmla="*/ 3764478 w 3764478"/>
              <a:gd name="connsiteY3" fmla="*/ 2980706 h 3467699"/>
              <a:gd name="connsiteX0-1" fmla="*/ 0 w 3764478"/>
              <a:gd name="connsiteY0-2" fmla="*/ 0 h 3523012"/>
              <a:gd name="connsiteX1-3" fmla="*/ 1591294 w 3764478"/>
              <a:gd name="connsiteY1-4" fmla="*/ 2945080 h 3523012"/>
              <a:gd name="connsiteX2-5" fmla="*/ 1876301 w 3764478"/>
              <a:gd name="connsiteY2-6" fmla="*/ 3467594 h 3523012"/>
              <a:gd name="connsiteX3-7" fmla="*/ 3764478 w 3764478"/>
              <a:gd name="connsiteY3-8" fmla="*/ 2980706 h 3523012"/>
            </a:gdLst>
            <a:ahLst/>
            <a:cxnLst>
              <a:cxn ang="0">
                <a:pos x="connsiteX0-1" y="connsiteY0-2"/>
              </a:cxn>
              <a:cxn ang="0">
                <a:pos x="connsiteX1-3" y="connsiteY1-4"/>
              </a:cxn>
              <a:cxn ang="0">
                <a:pos x="connsiteX2-5" y="connsiteY2-6"/>
              </a:cxn>
              <a:cxn ang="0">
                <a:pos x="connsiteX3-7" y="connsiteY3-8"/>
              </a:cxn>
            </a:cxnLst>
            <a:rect l="l" t="t" r="r" b="b"/>
            <a:pathLst>
              <a:path w="3764478" h="3523012">
                <a:moveTo>
                  <a:pt x="0" y="0"/>
                </a:moveTo>
                <a:lnTo>
                  <a:pt x="1591294" y="2945080"/>
                </a:lnTo>
                <a:cubicBezTo>
                  <a:pt x="1904011" y="3523012"/>
                  <a:pt x="1781842" y="3462254"/>
                  <a:pt x="1876301" y="3467594"/>
                </a:cubicBezTo>
                <a:cubicBezTo>
                  <a:pt x="2238498" y="3473532"/>
                  <a:pt x="3001488" y="3227119"/>
                  <a:pt x="3764478" y="29807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7" name="任意多边形 6"/>
          <p:cNvSpPr/>
          <p:nvPr/>
        </p:nvSpPr>
        <p:spPr>
          <a:xfrm>
            <a:off x="8393113" y="4251325"/>
            <a:ext cx="846137" cy="2054225"/>
          </a:xfrm>
          <a:custGeom>
            <a:avLst/>
            <a:gdLst>
              <a:gd name="connsiteX0" fmla="*/ 785729 w 845106"/>
              <a:gd name="connsiteY0" fmla="*/ 2054431 h 2054431"/>
              <a:gd name="connsiteX1" fmla="*/ 358217 w 845106"/>
              <a:gd name="connsiteY1" fmla="*/ 1235034 h 2054431"/>
              <a:gd name="connsiteX2" fmla="*/ 13833 w 845106"/>
              <a:gd name="connsiteY2" fmla="*/ 439387 h 2054431"/>
              <a:gd name="connsiteX3" fmla="*/ 845106 w 845106"/>
              <a:gd name="connsiteY3" fmla="*/ 0 h 2054431"/>
            </a:gdLst>
            <a:ahLst/>
            <a:cxnLst>
              <a:cxn ang="0">
                <a:pos x="connsiteX0" y="connsiteY0"/>
              </a:cxn>
              <a:cxn ang="0">
                <a:pos x="connsiteX1" y="connsiteY1"/>
              </a:cxn>
              <a:cxn ang="0">
                <a:pos x="connsiteX2" y="connsiteY2"/>
              </a:cxn>
              <a:cxn ang="0">
                <a:pos x="connsiteX3" y="connsiteY3"/>
              </a:cxn>
            </a:cxnLst>
            <a:rect l="l" t="t" r="r" b="b"/>
            <a:pathLst>
              <a:path w="845106" h="2054431">
                <a:moveTo>
                  <a:pt x="785729" y="2054431"/>
                </a:moveTo>
                <a:cubicBezTo>
                  <a:pt x="636297" y="1779319"/>
                  <a:pt x="486866" y="1504208"/>
                  <a:pt x="358217" y="1235034"/>
                </a:cubicBezTo>
                <a:cubicBezTo>
                  <a:pt x="229568" y="965860"/>
                  <a:pt x="-67315" y="645226"/>
                  <a:pt x="13833" y="439387"/>
                </a:cubicBezTo>
                <a:cubicBezTo>
                  <a:pt x="94981" y="233548"/>
                  <a:pt x="470043" y="116774"/>
                  <a:pt x="84510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1" name="任意多边形 10"/>
          <p:cNvSpPr/>
          <p:nvPr/>
        </p:nvSpPr>
        <p:spPr>
          <a:xfrm>
            <a:off x="0" y="-47625"/>
            <a:ext cx="5792788" cy="3254375"/>
          </a:xfrm>
          <a:custGeom>
            <a:avLst/>
            <a:gdLst>
              <a:gd name="connsiteX0" fmla="*/ 0 w 5792953"/>
              <a:gd name="connsiteY0" fmla="*/ 3253839 h 3253839"/>
              <a:gd name="connsiteX1" fmla="*/ 3740727 w 5792953"/>
              <a:gd name="connsiteY1" fmla="*/ 2766950 h 3253839"/>
              <a:gd name="connsiteX2" fmla="*/ 5628904 w 5792953"/>
              <a:gd name="connsiteY2" fmla="*/ 2470067 h 3253839"/>
              <a:gd name="connsiteX3" fmla="*/ 5700156 w 5792953"/>
              <a:gd name="connsiteY3" fmla="*/ 866898 h 3253839"/>
              <a:gd name="connsiteX4" fmla="*/ 5676405 w 5792953"/>
              <a:gd name="connsiteY4" fmla="*/ 0 h 325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953" h="3253839">
                <a:moveTo>
                  <a:pt x="0" y="3253839"/>
                </a:moveTo>
                <a:lnTo>
                  <a:pt x="3740727" y="2766950"/>
                </a:lnTo>
                <a:cubicBezTo>
                  <a:pt x="4678878" y="2636321"/>
                  <a:pt x="5302333" y="2786742"/>
                  <a:pt x="5628904" y="2470067"/>
                </a:cubicBezTo>
                <a:cubicBezTo>
                  <a:pt x="5955475" y="2153392"/>
                  <a:pt x="5692239" y="1278576"/>
                  <a:pt x="5700156" y="866898"/>
                </a:cubicBezTo>
                <a:cubicBezTo>
                  <a:pt x="5708073" y="455220"/>
                  <a:pt x="5692239" y="227610"/>
                  <a:pt x="56764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2" name="任意多边形 11"/>
          <p:cNvSpPr/>
          <p:nvPr/>
        </p:nvSpPr>
        <p:spPr>
          <a:xfrm>
            <a:off x="58738" y="2268538"/>
            <a:ext cx="5626100" cy="806450"/>
          </a:xfrm>
          <a:custGeom>
            <a:avLst/>
            <a:gdLst>
              <a:gd name="connsiteX0" fmla="*/ 0 w 5624778"/>
              <a:gd name="connsiteY0" fmla="*/ 807522 h 807522"/>
              <a:gd name="connsiteX1" fmla="*/ 4762005 w 5624778"/>
              <a:gd name="connsiteY1" fmla="*/ 213756 h 807522"/>
              <a:gd name="connsiteX2" fmla="*/ 5605153 w 5624778"/>
              <a:gd name="connsiteY2" fmla="*/ 0 h 807522"/>
            </a:gdLst>
            <a:ahLst/>
            <a:cxnLst>
              <a:cxn ang="0">
                <a:pos x="connsiteX0" y="connsiteY0"/>
              </a:cxn>
              <a:cxn ang="0">
                <a:pos x="connsiteX1" y="connsiteY1"/>
              </a:cxn>
              <a:cxn ang="0">
                <a:pos x="connsiteX2" y="connsiteY2"/>
              </a:cxn>
            </a:cxnLst>
            <a:rect l="l" t="t" r="r" b="b"/>
            <a:pathLst>
              <a:path w="5624778" h="807522">
                <a:moveTo>
                  <a:pt x="0" y="807522"/>
                </a:moveTo>
                <a:lnTo>
                  <a:pt x="4762005" y="213756"/>
                </a:lnTo>
                <a:cubicBezTo>
                  <a:pt x="5696197" y="79169"/>
                  <a:pt x="5650675" y="39584"/>
                  <a:pt x="56051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3" name="任意多边形 12"/>
          <p:cNvSpPr/>
          <p:nvPr/>
        </p:nvSpPr>
        <p:spPr>
          <a:xfrm>
            <a:off x="136525" y="1757363"/>
            <a:ext cx="5624513" cy="808037"/>
          </a:xfrm>
          <a:custGeom>
            <a:avLst/>
            <a:gdLst>
              <a:gd name="connsiteX0" fmla="*/ 0 w 5624778"/>
              <a:gd name="connsiteY0" fmla="*/ 807522 h 807522"/>
              <a:gd name="connsiteX1" fmla="*/ 4762005 w 5624778"/>
              <a:gd name="connsiteY1" fmla="*/ 213756 h 807522"/>
              <a:gd name="connsiteX2" fmla="*/ 5605153 w 5624778"/>
              <a:gd name="connsiteY2" fmla="*/ 0 h 807522"/>
            </a:gdLst>
            <a:ahLst/>
            <a:cxnLst>
              <a:cxn ang="0">
                <a:pos x="connsiteX0" y="connsiteY0"/>
              </a:cxn>
              <a:cxn ang="0">
                <a:pos x="connsiteX1" y="connsiteY1"/>
              </a:cxn>
              <a:cxn ang="0">
                <a:pos x="connsiteX2" y="connsiteY2"/>
              </a:cxn>
            </a:cxnLst>
            <a:rect l="l" t="t" r="r" b="b"/>
            <a:pathLst>
              <a:path w="5624778" h="807522">
                <a:moveTo>
                  <a:pt x="0" y="807522"/>
                </a:moveTo>
                <a:lnTo>
                  <a:pt x="4762005" y="213756"/>
                </a:lnTo>
                <a:cubicBezTo>
                  <a:pt x="5696197" y="79169"/>
                  <a:pt x="5650675" y="39584"/>
                  <a:pt x="56051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4" name="任意多边形 13"/>
          <p:cNvSpPr/>
          <p:nvPr/>
        </p:nvSpPr>
        <p:spPr>
          <a:xfrm>
            <a:off x="84138" y="2074863"/>
            <a:ext cx="5624512" cy="808037"/>
          </a:xfrm>
          <a:custGeom>
            <a:avLst/>
            <a:gdLst>
              <a:gd name="connsiteX0" fmla="*/ 0 w 5624778"/>
              <a:gd name="connsiteY0" fmla="*/ 807522 h 807522"/>
              <a:gd name="connsiteX1" fmla="*/ 4762005 w 5624778"/>
              <a:gd name="connsiteY1" fmla="*/ 213756 h 807522"/>
              <a:gd name="connsiteX2" fmla="*/ 5605153 w 5624778"/>
              <a:gd name="connsiteY2" fmla="*/ 0 h 807522"/>
            </a:gdLst>
            <a:ahLst/>
            <a:cxnLst>
              <a:cxn ang="0">
                <a:pos x="connsiteX0" y="connsiteY0"/>
              </a:cxn>
              <a:cxn ang="0">
                <a:pos x="connsiteX1" y="connsiteY1"/>
              </a:cxn>
              <a:cxn ang="0">
                <a:pos x="connsiteX2" y="connsiteY2"/>
              </a:cxn>
            </a:cxnLst>
            <a:rect l="l" t="t" r="r" b="b"/>
            <a:pathLst>
              <a:path w="5624778" h="807522">
                <a:moveTo>
                  <a:pt x="0" y="807522"/>
                </a:moveTo>
                <a:lnTo>
                  <a:pt x="4762005" y="213756"/>
                </a:lnTo>
                <a:cubicBezTo>
                  <a:pt x="5696197" y="79169"/>
                  <a:pt x="5650675" y="39584"/>
                  <a:pt x="56051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5" name="任意多边形 14"/>
          <p:cNvSpPr/>
          <p:nvPr/>
        </p:nvSpPr>
        <p:spPr>
          <a:xfrm>
            <a:off x="147638" y="1887538"/>
            <a:ext cx="5624512" cy="808037"/>
          </a:xfrm>
          <a:custGeom>
            <a:avLst/>
            <a:gdLst>
              <a:gd name="connsiteX0" fmla="*/ 0 w 5624778"/>
              <a:gd name="connsiteY0" fmla="*/ 807522 h 807522"/>
              <a:gd name="connsiteX1" fmla="*/ 4762005 w 5624778"/>
              <a:gd name="connsiteY1" fmla="*/ 213756 h 807522"/>
              <a:gd name="connsiteX2" fmla="*/ 5605153 w 5624778"/>
              <a:gd name="connsiteY2" fmla="*/ 0 h 807522"/>
            </a:gdLst>
            <a:ahLst/>
            <a:cxnLst>
              <a:cxn ang="0">
                <a:pos x="connsiteX0" y="connsiteY0"/>
              </a:cxn>
              <a:cxn ang="0">
                <a:pos x="connsiteX1" y="connsiteY1"/>
              </a:cxn>
              <a:cxn ang="0">
                <a:pos x="connsiteX2" y="connsiteY2"/>
              </a:cxn>
            </a:cxnLst>
            <a:rect l="l" t="t" r="r" b="b"/>
            <a:pathLst>
              <a:path w="5624778" h="807522">
                <a:moveTo>
                  <a:pt x="0" y="807522"/>
                </a:moveTo>
                <a:lnTo>
                  <a:pt x="4762005" y="213756"/>
                </a:lnTo>
                <a:cubicBezTo>
                  <a:pt x="5696197" y="79169"/>
                  <a:pt x="5650675" y="39584"/>
                  <a:pt x="56051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8" name="任意多边形 7"/>
          <p:cNvSpPr/>
          <p:nvPr/>
        </p:nvSpPr>
        <p:spPr>
          <a:xfrm>
            <a:off x="511175" y="2838450"/>
            <a:ext cx="146050" cy="1460500"/>
          </a:xfrm>
          <a:custGeom>
            <a:avLst/>
            <a:gdLst>
              <a:gd name="connsiteX0" fmla="*/ 0 w 146245"/>
              <a:gd name="connsiteY0" fmla="*/ 1460665 h 1460665"/>
              <a:gd name="connsiteX1" fmla="*/ 142504 w 146245"/>
              <a:gd name="connsiteY1" fmla="*/ 1045028 h 1460665"/>
              <a:gd name="connsiteX2" fmla="*/ 106878 w 146245"/>
              <a:gd name="connsiteY2" fmla="*/ 510639 h 1460665"/>
              <a:gd name="connsiteX3" fmla="*/ 130629 w 146245"/>
              <a:gd name="connsiteY3" fmla="*/ 249381 h 1460665"/>
              <a:gd name="connsiteX4" fmla="*/ 118753 w 146245"/>
              <a:gd name="connsiteY4" fmla="*/ 0 h 146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45" h="1460665">
                <a:moveTo>
                  <a:pt x="0" y="1460665"/>
                </a:moveTo>
                <a:cubicBezTo>
                  <a:pt x="62345" y="1332015"/>
                  <a:pt x="124691" y="1203366"/>
                  <a:pt x="142504" y="1045028"/>
                </a:cubicBezTo>
                <a:cubicBezTo>
                  <a:pt x="160317" y="886690"/>
                  <a:pt x="108857" y="643247"/>
                  <a:pt x="106878" y="510639"/>
                </a:cubicBezTo>
                <a:cubicBezTo>
                  <a:pt x="104899" y="378031"/>
                  <a:pt x="128650" y="334487"/>
                  <a:pt x="130629" y="249381"/>
                </a:cubicBezTo>
                <a:cubicBezTo>
                  <a:pt x="132608" y="164275"/>
                  <a:pt x="125680" y="82137"/>
                  <a:pt x="11875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9" name="任意多边形 8"/>
          <p:cNvSpPr/>
          <p:nvPr/>
        </p:nvSpPr>
        <p:spPr>
          <a:xfrm>
            <a:off x="1001713" y="2800350"/>
            <a:ext cx="95250" cy="1344613"/>
          </a:xfrm>
          <a:custGeom>
            <a:avLst/>
            <a:gdLst>
              <a:gd name="connsiteX0" fmla="*/ 304433 w 304433"/>
              <a:gd name="connsiteY0" fmla="*/ 1436914 h 1436914"/>
              <a:gd name="connsiteX1" fmla="*/ 102552 w 304433"/>
              <a:gd name="connsiteY1" fmla="*/ 1140031 h 1436914"/>
              <a:gd name="connsiteX2" fmla="*/ 7550 w 304433"/>
              <a:gd name="connsiteY2" fmla="*/ 617517 h 1436914"/>
              <a:gd name="connsiteX3" fmla="*/ 19425 w 304433"/>
              <a:gd name="connsiteY3" fmla="*/ 178130 h 1436914"/>
              <a:gd name="connsiteX4" fmla="*/ 126303 w 304433"/>
              <a:gd name="connsiteY4" fmla="*/ 0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33" h="1436914">
                <a:moveTo>
                  <a:pt x="304433" y="1436914"/>
                </a:moveTo>
                <a:cubicBezTo>
                  <a:pt x="228232" y="1356755"/>
                  <a:pt x="152032" y="1276597"/>
                  <a:pt x="102552" y="1140031"/>
                </a:cubicBezTo>
                <a:cubicBezTo>
                  <a:pt x="53072" y="1003465"/>
                  <a:pt x="21404" y="777834"/>
                  <a:pt x="7550" y="617517"/>
                </a:cubicBezTo>
                <a:cubicBezTo>
                  <a:pt x="-6304" y="457200"/>
                  <a:pt x="-367" y="281049"/>
                  <a:pt x="19425" y="178130"/>
                </a:cubicBezTo>
                <a:cubicBezTo>
                  <a:pt x="39217" y="75211"/>
                  <a:pt x="82760" y="37605"/>
                  <a:pt x="12630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grpSp>
        <p:nvGrpSpPr>
          <p:cNvPr id="3" name="组合 38"/>
          <p:cNvGrpSpPr/>
          <p:nvPr/>
        </p:nvGrpSpPr>
        <p:grpSpPr bwMode="auto">
          <a:xfrm>
            <a:off x="-107950" y="1196975"/>
            <a:ext cx="2105025" cy="3101975"/>
            <a:chOff x="3906972" y="764704"/>
            <a:chExt cx="2105188" cy="3102446"/>
          </a:xfrm>
        </p:grpSpPr>
        <p:sp>
          <p:nvSpPr>
            <p:cNvPr id="17" name="任意多边形 16"/>
            <p:cNvSpPr/>
            <p:nvPr/>
          </p:nvSpPr>
          <p:spPr>
            <a:xfrm>
              <a:off x="4537259" y="2406428"/>
              <a:ext cx="146061" cy="1460722"/>
            </a:xfrm>
            <a:custGeom>
              <a:avLst/>
              <a:gdLst>
                <a:gd name="connsiteX0" fmla="*/ 0 w 146245"/>
                <a:gd name="connsiteY0" fmla="*/ 1460665 h 1460665"/>
                <a:gd name="connsiteX1" fmla="*/ 142504 w 146245"/>
                <a:gd name="connsiteY1" fmla="*/ 1045028 h 1460665"/>
                <a:gd name="connsiteX2" fmla="*/ 106878 w 146245"/>
                <a:gd name="connsiteY2" fmla="*/ 510639 h 1460665"/>
                <a:gd name="connsiteX3" fmla="*/ 130629 w 146245"/>
                <a:gd name="connsiteY3" fmla="*/ 249381 h 1460665"/>
                <a:gd name="connsiteX4" fmla="*/ 118753 w 146245"/>
                <a:gd name="connsiteY4" fmla="*/ 0 h 146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45" h="1460665">
                  <a:moveTo>
                    <a:pt x="0" y="1460665"/>
                  </a:moveTo>
                  <a:cubicBezTo>
                    <a:pt x="62345" y="1332015"/>
                    <a:pt x="124691" y="1203366"/>
                    <a:pt x="142504" y="1045028"/>
                  </a:cubicBezTo>
                  <a:cubicBezTo>
                    <a:pt x="160317" y="886690"/>
                    <a:pt x="108857" y="643247"/>
                    <a:pt x="106878" y="510639"/>
                  </a:cubicBezTo>
                  <a:cubicBezTo>
                    <a:pt x="104899" y="378031"/>
                    <a:pt x="128650" y="334487"/>
                    <a:pt x="130629" y="249381"/>
                  </a:cubicBezTo>
                  <a:cubicBezTo>
                    <a:pt x="132608" y="164275"/>
                    <a:pt x="125680" y="82137"/>
                    <a:pt x="11875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8" name="任意多边形 17"/>
            <p:cNvSpPr/>
            <p:nvPr/>
          </p:nvSpPr>
          <p:spPr>
            <a:xfrm>
              <a:off x="5027834" y="2276233"/>
              <a:ext cx="304824" cy="1436906"/>
            </a:xfrm>
            <a:custGeom>
              <a:avLst/>
              <a:gdLst>
                <a:gd name="connsiteX0" fmla="*/ 304433 w 304433"/>
                <a:gd name="connsiteY0" fmla="*/ 1436914 h 1436914"/>
                <a:gd name="connsiteX1" fmla="*/ 102552 w 304433"/>
                <a:gd name="connsiteY1" fmla="*/ 1140031 h 1436914"/>
                <a:gd name="connsiteX2" fmla="*/ 7550 w 304433"/>
                <a:gd name="connsiteY2" fmla="*/ 617517 h 1436914"/>
                <a:gd name="connsiteX3" fmla="*/ 19425 w 304433"/>
                <a:gd name="connsiteY3" fmla="*/ 178130 h 1436914"/>
                <a:gd name="connsiteX4" fmla="*/ 126303 w 304433"/>
                <a:gd name="connsiteY4" fmla="*/ 0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33" h="1436914">
                  <a:moveTo>
                    <a:pt x="304433" y="1436914"/>
                  </a:moveTo>
                  <a:cubicBezTo>
                    <a:pt x="228232" y="1356755"/>
                    <a:pt x="152032" y="1276597"/>
                    <a:pt x="102552" y="1140031"/>
                  </a:cubicBezTo>
                  <a:cubicBezTo>
                    <a:pt x="53072" y="1003465"/>
                    <a:pt x="21404" y="777834"/>
                    <a:pt x="7550" y="617517"/>
                  </a:cubicBezTo>
                  <a:cubicBezTo>
                    <a:pt x="-6304" y="457200"/>
                    <a:pt x="-367" y="281049"/>
                    <a:pt x="19425" y="178130"/>
                  </a:cubicBezTo>
                  <a:cubicBezTo>
                    <a:pt x="39217" y="75211"/>
                    <a:pt x="82760" y="37605"/>
                    <a:pt x="12630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9" name="任意多边形 18"/>
            <p:cNvSpPr/>
            <p:nvPr/>
          </p:nvSpPr>
          <p:spPr>
            <a:xfrm>
              <a:off x="3906972" y="764704"/>
              <a:ext cx="2105188" cy="1757630"/>
            </a:xfrm>
            <a:custGeom>
              <a:avLst/>
              <a:gdLst>
                <a:gd name="connsiteX0" fmla="*/ 891133 w 2105188"/>
                <a:gd name="connsiteY0" fmla="*/ 1534903 h 1757109"/>
                <a:gd name="connsiteX1" fmla="*/ 689253 w 2105188"/>
                <a:gd name="connsiteY1" fmla="*/ 1594279 h 1757109"/>
                <a:gd name="connsiteX2" fmla="*/ 416120 w 2105188"/>
                <a:gd name="connsiteY2" fmla="*/ 1748659 h 1757109"/>
                <a:gd name="connsiteX3" fmla="*/ 285492 w 2105188"/>
                <a:gd name="connsiteY3" fmla="*/ 1736783 h 1757109"/>
                <a:gd name="connsiteX4" fmla="*/ 131112 w 2105188"/>
                <a:gd name="connsiteY4" fmla="*/ 1736783 h 1757109"/>
                <a:gd name="connsiteX5" fmla="*/ 484 w 2105188"/>
                <a:gd name="connsiteY5" fmla="*/ 1629905 h 1757109"/>
                <a:gd name="connsiteX6" fmla="*/ 178614 w 2105188"/>
                <a:gd name="connsiteY6" fmla="*/ 893635 h 1757109"/>
                <a:gd name="connsiteX7" fmla="*/ 427995 w 2105188"/>
                <a:gd name="connsiteY7" fmla="*/ 347370 h 1757109"/>
                <a:gd name="connsiteX8" fmla="*/ 891133 w 2105188"/>
                <a:gd name="connsiteY8" fmla="*/ 38612 h 1757109"/>
                <a:gd name="connsiteX9" fmla="*/ 1033637 w 2105188"/>
                <a:gd name="connsiteY9" fmla="*/ 26736 h 1757109"/>
                <a:gd name="connsiteX10" fmla="*/ 1544276 w 2105188"/>
                <a:gd name="connsiteY10" fmla="*/ 240492 h 1757109"/>
                <a:gd name="connsiteX11" fmla="*/ 1995538 w 2105188"/>
                <a:gd name="connsiteY11" fmla="*/ 822383 h 1757109"/>
                <a:gd name="connsiteX12" fmla="*/ 2102416 w 2105188"/>
                <a:gd name="connsiteY12" fmla="*/ 1143017 h 1757109"/>
                <a:gd name="connsiteX13" fmla="*/ 2043040 w 2105188"/>
                <a:gd name="connsiteY13" fmla="*/ 1475526 h 1757109"/>
                <a:gd name="connsiteX14" fmla="*/ 1734281 w 2105188"/>
                <a:gd name="connsiteY14" fmla="*/ 1606155 h 1757109"/>
                <a:gd name="connsiteX15" fmla="*/ 1211767 w 2105188"/>
                <a:gd name="connsiteY15" fmla="*/ 1546778 h 1757109"/>
                <a:gd name="connsiteX16" fmla="*/ 891133 w 2105188"/>
                <a:gd name="connsiteY16" fmla="*/ 1534903 h 17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5188" h="1757109">
                  <a:moveTo>
                    <a:pt x="891133" y="1534903"/>
                  </a:moveTo>
                  <a:cubicBezTo>
                    <a:pt x="804047" y="1542820"/>
                    <a:pt x="768422" y="1558653"/>
                    <a:pt x="689253" y="1594279"/>
                  </a:cubicBezTo>
                  <a:cubicBezTo>
                    <a:pt x="610084" y="1629905"/>
                    <a:pt x="483413" y="1724908"/>
                    <a:pt x="416120" y="1748659"/>
                  </a:cubicBezTo>
                  <a:cubicBezTo>
                    <a:pt x="348826" y="1772410"/>
                    <a:pt x="332993" y="1738762"/>
                    <a:pt x="285492" y="1736783"/>
                  </a:cubicBezTo>
                  <a:cubicBezTo>
                    <a:pt x="237991" y="1734804"/>
                    <a:pt x="178613" y="1754596"/>
                    <a:pt x="131112" y="1736783"/>
                  </a:cubicBezTo>
                  <a:cubicBezTo>
                    <a:pt x="83611" y="1718970"/>
                    <a:pt x="-7433" y="1770430"/>
                    <a:pt x="484" y="1629905"/>
                  </a:cubicBezTo>
                  <a:cubicBezTo>
                    <a:pt x="8401" y="1489380"/>
                    <a:pt x="107362" y="1107391"/>
                    <a:pt x="178614" y="893635"/>
                  </a:cubicBezTo>
                  <a:cubicBezTo>
                    <a:pt x="249866" y="679879"/>
                    <a:pt x="309242" y="489874"/>
                    <a:pt x="427995" y="347370"/>
                  </a:cubicBezTo>
                  <a:cubicBezTo>
                    <a:pt x="546748" y="204866"/>
                    <a:pt x="790193" y="92051"/>
                    <a:pt x="891133" y="38612"/>
                  </a:cubicBezTo>
                  <a:cubicBezTo>
                    <a:pt x="992073" y="-14827"/>
                    <a:pt x="924780" y="-6911"/>
                    <a:pt x="1033637" y="26736"/>
                  </a:cubicBezTo>
                  <a:cubicBezTo>
                    <a:pt x="1142494" y="60383"/>
                    <a:pt x="1383959" y="107884"/>
                    <a:pt x="1544276" y="240492"/>
                  </a:cubicBezTo>
                  <a:cubicBezTo>
                    <a:pt x="1704593" y="373100"/>
                    <a:pt x="1902515" y="671962"/>
                    <a:pt x="1995538" y="822383"/>
                  </a:cubicBezTo>
                  <a:cubicBezTo>
                    <a:pt x="2088561" y="972804"/>
                    <a:pt x="2094499" y="1034160"/>
                    <a:pt x="2102416" y="1143017"/>
                  </a:cubicBezTo>
                  <a:cubicBezTo>
                    <a:pt x="2110333" y="1251874"/>
                    <a:pt x="2104396" y="1398336"/>
                    <a:pt x="2043040" y="1475526"/>
                  </a:cubicBezTo>
                  <a:cubicBezTo>
                    <a:pt x="1981684" y="1552716"/>
                    <a:pt x="1872826" y="1594280"/>
                    <a:pt x="1734281" y="1606155"/>
                  </a:cubicBezTo>
                  <a:cubicBezTo>
                    <a:pt x="1595736" y="1618030"/>
                    <a:pt x="1356250" y="1556674"/>
                    <a:pt x="1211767" y="1546778"/>
                  </a:cubicBezTo>
                  <a:cubicBezTo>
                    <a:pt x="1067284" y="1536882"/>
                    <a:pt x="978219" y="1526986"/>
                    <a:pt x="891133" y="1534903"/>
                  </a:cubicBezTo>
                  <a:close/>
                </a:path>
              </a:pathLst>
            </a:custGeom>
            <a:solidFill>
              <a:srgbClr val="4E844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grpSp>
      <p:sp>
        <p:nvSpPr>
          <p:cNvPr id="21" name="任意多边形 20"/>
          <p:cNvSpPr/>
          <p:nvPr/>
        </p:nvSpPr>
        <p:spPr>
          <a:xfrm>
            <a:off x="6554788" y="1460500"/>
            <a:ext cx="2530475" cy="1436688"/>
          </a:xfrm>
          <a:custGeom>
            <a:avLst/>
            <a:gdLst>
              <a:gd name="connsiteX0" fmla="*/ 0 w 2529444"/>
              <a:gd name="connsiteY0" fmla="*/ 510395 h 1436670"/>
              <a:gd name="connsiteX1" fmla="*/ 475013 w 2529444"/>
              <a:gd name="connsiteY1" fmla="*/ 284764 h 1436670"/>
              <a:gd name="connsiteX2" fmla="*/ 1353787 w 2529444"/>
              <a:gd name="connsiteY2" fmla="*/ 11631 h 1436670"/>
              <a:gd name="connsiteX3" fmla="*/ 2161309 w 2529444"/>
              <a:gd name="connsiteY3" fmla="*/ 700400 h 1436670"/>
              <a:gd name="connsiteX4" fmla="*/ 2529444 w 2529444"/>
              <a:gd name="connsiteY4" fmla="*/ 1436670 h 143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444" h="1436670">
                <a:moveTo>
                  <a:pt x="0" y="510395"/>
                </a:moveTo>
                <a:cubicBezTo>
                  <a:pt x="124691" y="439143"/>
                  <a:pt x="249382" y="367891"/>
                  <a:pt x="475013" y="284764"/>
                </a:cubicBezTo>
                <a:cubicBezTo>
                  <a:pt x="700644" y="201637"/>
                  <a:pt x="1072738" y="-57642"/>
                  <a:pt x="1353787" y="11631"/>
                </a:cubicBezTo>
                <a:cubicBezTo>
                  <a:pt x="1634836" y="80904"/>
                  <a:pt x="1965366" y="462894"/>
                  <a:pt x="2161309" y="700400"/>
                </a:cubicBezTo>
                <a:cubicBezTo>
                  <a:pt x="2357252" y="937906"/>
                  <a:pt x="2443348" y="1187288"/>
                  <a:pt x="2529444" y="14366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2" name="任意多边形 21"/>
          <p:cNvSpPr/>
          <p:nvPr/>
        </p:nvSpPr>
        <p:spPr>
          <a:xfrm>
            <a:off x="8205788" y="1425575"/>
            <a:ext cx="1027112" cy="1281113"/>
          </a:xfrm>
          <a:custGeom>
            <a:avLst/>
            <a:gdLst>
              <a:gd name="connsiteX0" fmla="*/ 0 w 1026517"/>
              <a:gd name="connsiteY0" fmla="*/ 0 h 1282405"/>
              <a:gd name="connsiteX1" fmla="*/ 522515 w 1026517"/>
              <a:gd name="connsiteY1" fmla="*/ 510639 h 1282405"/>
              <a:gd name="connsiteX2" fmla="*/ 973777 w 1026517"/>
              <a:gd name="connsiteY2" fmla="*/ 1211283 h 1282405"/>
              <a:gd name="connsiteX3" fmla="*/ 1021278 w 1026517"/>
              <a:gd name="connsiteY3" fmla="*/ 1258784 h 1282405"/>
              <a:gd name="connsiteX4" fmla="*/ 1009403 w 1026517"/>
              <a:gd name="connsiteY4" fmla="*/ 1211283 h 12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517" h="1282405">
                <a:moveTo>
                  <a:pt x="0" y="0"/>
                </a:moveTo>
                <a:cubicBezTo>
                  <a:pt x="180109" y="154379"/>
                  <a:pt x="360219" y="308758"/>
                  <a:pt x="522515" y="510639"/>
                </a:cubicBezTo>
                <a:cubicBezTo>
                  <a:pt x="684811" y="712520"/>
                  <a:pt x="890650" y="1086592"/>
                  <a:pt x="973777" y="1211283"/>
                </a:cubicBezTo>
                <a:cubicBezTo>
                  <a:pt x="1056904" y="1335974"/>
                  <a:pt x="1015340" y="1258784"/>
                  <a:pt x="1021278" y="1258784"/>
                </a:cubicBezTo>
                <a:cubicBezTo>
                  <a:pt x="1027216" y="1258784"/>
                  <a:pt x="1018309" y="1235033"/>
                  <a:pt x="1009403" y="12112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3" name="任意多边形 22"/>
          <p:cNvSpPr/>
          <p:nvPr/>
        </p:nvSpPr>
        <p:spPr>
          <a:xfrm>
            <a:off x="8393113" y="1239838"/>
            <a:ext cx="1027112" cy="1282700"/>
          </a:xfrm>
          <a:custGeom>
            <a:avLst/>
            <a:gdLst>
              <a:gd name="connsiteX0" fmla="*/ 0 w 1026517"/>
              <a:gd name="connsiteY0" fmla="*/ 0 h 1282405"/>
              <a:gd name="connsiteX1" fmla="*/ 522515 w 1026517"/>
              <a:gd name="connsiteY1" fmla="*/ 510639 h 1282405"/>
              <a:gd name="connsiteX2" fmla="*/ 973777 w 1026517"/>
              <a:gd name="connsiteY2" fmla="*/ 1211283 h 1282405"/>
              <a:gd name="connsiteX3" fmla="*/ 1021278 w 1026517"/>
              <a:gd name="connsiteY3" fmla="*/ 1258784 h 1282405"/>
              <a:gd name="connsiteX4" fmla="*/ 1009403 w 1026517"/>
              <a:gd name="connsiteY4" fmla="*/ 1211283 h 12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517" h="1282405">
                <a:moveTo>
                  <a:pt x="0" y="0"/>
                </a:moveTo>
                <a:cubicBezTo>
                  <a:pt x="180109" y="154379"/>
                  <a:pt x="360219" y="308758"/>
                  <a:pt x="522515" y="510639"/>
                </a:cubicBezTo>
                <a:cubicBezTo>
                  <a:pt x="684811" y="712520"/>
                  <a:pt x="890650" y="1086592"/>
                  <a:pt x="973777" y="1211283"/>
                </a:cubicBezTo>
                <a:cubicBezTo>
                  <a:pt x="1056904" y="1335974"/>
                  <a:pt x="1015340" y="1258784"/>
                  <a:pt x="1021278" y="1258784"/>
                </a:cubicBezTo>
                <a:cubicBezTo>
                  <a:pt x="1027216" y="1258784"/>
                  <a:pt x="1018309" y="1235033"/>
                  <a:pt x="1009403" y="12112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4" name="任意多边形 23"/>
          <p:cNvSpPr/>
          <p:nvPr/>
        </p:nvSpPr>
        <p:spPr>
          <a:xfrm>
            <a:off x="8302625" y="1290638"/>
            <a:ext cx="1027113" cy="1282700"/>
          </a:xfrm>
          <a:custGeom>
            <a:avLst/>
            <a:gdLst>
              <a:gd name="connsiteX0" fmla="*/ 0 w 1026517"/>
              <a:gd name="connsiteY0" fmla="*/ 0 h 1282405"/>
              <a:gd name="connsiteX1" fmla="*/ 522515 w 1026517"/>
              <a:gd name="connsiteY1" fmla="*/ 510639 h 1282405"/>
              <a:gd name="connsiteX2" fmla="*/ 973777 w 1026517"/>
              <a:gd name="connsiteY2" fmla="*/ 1211283 h 1282405"/>
              <a:gd name="connsiteX3" fmla="*/ 1021278 w 1026517"/>
              <a:gd name="connsiteY3" fmla="*/ 1258784 h 1282405"/>
              <a:gd name="connsiteX4" fmla="*/ 1009403 w 1026517"/>
              <a:gd name="connsiteY4" fmla="*/ 1211283 h 128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517" h="1282405">
                <a:moveTo>
                  <a:pt x="0" y="0"/>
                </a:moveTo>
                <a:cubicBezTo>
                  <a:pt x="180109" y="154379"/>
                  <a:pt x="360219" y="308758"/>
                  <a:pt x="522515" y="510639"/>
                </a:cubicBezTo>
                <a:cubicBezTo>
                  <a:pt x="684811" y="712520"/>
                  <a:pt x="890650" y="1086592"/>
                  <a:pt x="973777" y="1211283"/>
                </a:cubicBezTo>
                <a:cubicBezTo>
                  <a:pt x="1056904" y="1335974"/>
                  <a:pt x="1015340" y="1258784"/>
                  <a:pt x="1021278" y="1258784"/>
                </a:cubicBezTo>
                <a:cubicBezTo>
                  <a:pt x="1027216" y="1258784"/>
                  <a:pt x="1018309" y="1235033"/>
                  <a:pt x="1009403" y="12112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5" name="任意多边形 24"/>
          <p:cNvSpPr/>
          <p:nvPr/>
        </p:nvSpPr>
        <p:spPr>
          <a:xfrm>
            <a:off x="6459538" y="-58738"/>
            <a:ext cx="166687" cy="1638301"/>
          </a:xfrm>
          <a:custGeom>
            <a:avLst/>
            <a:gdLst>
              <a:gd name="connsiteX0" fmla="*/ 0 w 166254"/>
              <a:gd name="connsiteY0" fmla="*/ 1638795 h 1638795"/>
              <a:gd name="connsiteX1" fmla="*/ 59376 w 166254"/>
              <a:gd name="connsiteY1" fmla="*/ 1056904 h 1638795"/>
              <a:gd name="connsiteX2" fmla="*/ 166254 w 166254"/>
              <a:gd name="connsiteY2" fmla="*/ 0 h 1638795"/>
            </a:gdLst>
            <a:ahLst/>
            <a:cxnLst>
              <a:cxn ang="0">
                <a:pos x="connsiteX0" y="connsiteY0"/>
              </a:cxn>
              <a:cxn ang="0">
                <a:pos x="connsiteX1" y="connsiteY1"/>
              </a:cxn>
              <a:cxn ang="0">
                <a:pos x="connsiteX2" y="connsiteY2"/>
              </a:cxn>
            </a:cxnLst>
            <a:rect l="l" t="t" r="r" b="b"/>
            <a:pathLst>
              <a:path w="166254" h="1638795">
                <a:moveTo>
                  <a:pt x="0" y="1638795"/>
                </a:moveTo>
                <a:cubicBezTo>
                  <a:pt x="15833" y="1484415"/>
                  <a:pt x="31667" y="1330036"/>
                  <a:pt x="59376" y="1056904"/>
                </a:cubicBezTo>
                <a:cubicBezTo>
                  <a:pt x="87085" y="783772"/>
                  <a:pt x="126669" y="391886"/>
                  <a:pt x="1662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6" name="任意多边形 25"/>
          <p:cNvSpPr/>
          <p:nvPr/>
        </p:nvSpPr>
        <p:spPr>
          <a:xfrm>
            <a:off x="6461125" y="736600"/>
            <a:ext cx="2635250" cy="928688"/>
          </a:xfrm>
          <a:custGeom>
            <a:avLst/>
            <a:gdLst>
              <a:gd name="connsiteX0" fmla="*/ 34292 w 2634988"/>
              <a:gd name="connsiteY0" fmla="*/ 914400 h 929618"/>
              <a:gd name="connsiteX1" fmla="*/ 200546 w 2634988"/>
              <a:gd name="connsiteY1" fmla="*/ 866899 h 929618"/>
              <a:gd name="connsiteX2" fmla="*/ 2634988 w 2634988"/>
              <a:gd name="connsiteY2" fmla="*/ 0 h 929618"/>
            </a:gdLst>
            <a:ahLst/>
            <a:cxnLst>
              <a:cxn ang="0">
                <a:pos x="connsiteX0" y="connsiteY0"/>
              </a:cxn>
              <a:cxn ang="0">
                <a:pos x="connsiteX1" y="connsiteY1"/>
              </a:cxn>
              <a:cxn ang="0">
                <a:pos x="connsiteX2" y="connsiteY2"/>
              </a:cxn>
            </a:cxnLst>
            <a:rect l="l" t="t" r="r" b="b"/>
            <a:pathLst>
              <a:path w="2634988" h="929618">
                <a:moveTo>
                  <a:pt x="34292" y="914400"/>
                </a:moveTo>
                <a:cubicBezTo>
                  <a:pt x="-99306" y="966849"/>
                  <a:pt x="200546" y="866899"/>
                  <a:pt x="200546" y="866899"/>
                </a:cubicBezTo>
                <a:lnTo>
                  <a:pt x="263498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7" name="任意多边形 26"/>
          <p:cNvSpPr/>
          <p:nvPr/>
        </p:nvSpPr>
        <p:spPr>
          <a:xfrm>
            <a:off x="7921625" y="-47625"/>
            <a:ext cx="130175" cy="1235075"/>
          </a:xfrm>
          <a:custGeom>
            <a:avLst/>
            <a:gdLst>
              <a:gd name="connsiteX0" fmla="*/ 0 w 130628"/>
              <a:gd name="connsiteY0" fmla="*/ 1187532 h 1234284"/>
              <a:gd name="connsiteX1" fmla="*/ 35626 w 130628"/>
              <a:gd name="connsiteY1" fmla="*/ 1092530 h 1234284"/>
              <a:gd name="connsiteX2" fmla="*/ 130628 w 130628"/>
              <a:gd name="connsiteY2" fmla="*/ 0 h 1234284"/>
            </a:gdLst>
            <a:ahLst/>
            <a:cxnLst>
              <a:cxn ang="0">
                <a:pos x="connsiteX0" y="connsiteY0"/>
              </a:cxn>
              <a:cxn ang="0">
                <a:pos x="connsiteX1" y="connsiteY1"/>
              </a:cxn>
              <a:cxn ang="0">
                <a:pos x="connsiteX2" y="connsiteY2"/>
              </a:cxn>
            </a:cxnLst>
            <a:rect l="l" t="t" r="r" b="b"/>
            <a:pathLst>
              <a:path w="130628" h="1234284">
                <a:moveTo>
                  <a:pt x="0" y="1187532"/>
                </a:moveTo>
                <a:cubicBezTo>
                  <a:pt x="6927" y="1238992"/>
                  <a:pt x="13855" y="1290452"/>
                  <a:pt x="35626" y="1092530"/>
                </a:cubicBezTo>
                <a:cubicBezTo>
                  <a:pt x="57397" y="894608"/>
                  <a:pt x="94012" y="447304"/>
                  <a:pt x="13062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8" name="任意多边形 27"/>
          <p:cNvSpPr/>
          <p:nvPr/>
        </p:nvSpPr>
        <p:spPr>
          <a:xfrm>
            <a:off x="8185150" y="-171450"/>
            <a:ext cx="131763" cy="1235075"/>
          </a:xfrm>
          <a:custGeom>
            <a:avLst/>
            <a:gdLst>
              <a:gd name="connsiteX0" fmla="*/ 0 w 130628"/>
              <a:gd name="connsiteY0" fmla="*/ 1187532 h 1234284"/>
              <a:gd name="connsiteX1" fmla="*/ 35626 w 130628"/>
              <a:gd name="connsiteY1" fmla="*/ 1092530 h 1234284"/>
              <a:gd name="connsiteX2" fmla="*/ 130628 w 130628"/>
              <a:gd name="connsiteY2" fmla="*/ 0 h 1234284"/>
            </a:gdLst>
            <a:ahLst/>
            <a:cxnLst>
              <a:cxn ang="0">
                <a:pos x="connsiteX0" y="connsiteY0"/>
              </a:cxn>
              <a:cxn ang="0">
                <a:pos x="connsiteX1" y="connsiteY1"/>
              </a:cxn>
              <a:cxn ang="0">
                <a:pos x="connsiteX2" y="connsiteY2"/>
              </a:cxn>
            </a:cxnLst>
            <a:rect l="l" t="t" r="r" b="b"/>
            <a:pathLst>
              <a:path w="130628" h="1234284">
                <a:moveTo>
                  <a:pt x="0" y="1187532"/>
                </a:moveTo>
                <a:cubicBezTo>
                  <a:pt x="6927" y="1238992"/>
                  <a:pt x="13855" y="1290452"/>
                  <a:pt x="35626" y="1092530"/>
                </a:cubicBezTo>
                <a:cubicBezTo>
                  <a:pt x="57397" y="894608"/>
                  <a:pt x="94012" y="447304"/>
                  <a:pt x="13062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0" name="任意多边形 29"/>
          <p:cNvSpPr/>
          <p:nvPr/>
        </p:nvSpPr>
        <p:spPr>
          <a:xfrm>
            <a:off x="153988" y="641350"/>
            <a:ext cx="392112" cy="1531938"/>
          </a:xfrm>
          <a:custGeom>
            <a:avLst/>
            <a:gdLst>
              <a:gd name="connsiteX0" fmla="*/ 0 w 391886"/>
              <a:gd name="connsiteY0" fmla="*/ 1531916 h 1531916"/>
              <a:gd name="connsiteX1" fmla="*/ 391886 w 391886"/>
              <a:gd name="connsiteY1" fmla="*/ 0 h 1531916"/>
            </a:gdLst>
            <a:ahLst/>
            <a:cxnLst>
              <a:cxn ang="0">
                <a:pos x="connsiteX0" y="connsiteY0"/>
              </a:cxn>
              <a:cxn ang="0">
                <a:pos x="connsiteX1" y="connsiteY1"/>
              </a:cxn>
            </a:cxnLst>
            <a:rect l="l" t="t" r="r" b="b"/>
            <a:pathLst>
              <a:path w="391886" h="1531916">
                <a:moveTo>
                  <a:pt x="0" y="1531916"/>
                </a:moveTo>
                <a:lnTo>
                  <a:pt x="39188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1" name="任意多边形 30"/>
          <p:cNvSpPr/>
          <p:nvPr/>
        </p:nvSpPr>
        <p:spPr>
          <a:xfrm>
            <a:off x="468313" y="641350"/>
            <a:ext cx="3181350" cy="106363"/>
          </a:xfrm>
          <a:custGeom>
            <a:avLst/>
            <a:gdLst>
              <a:gd name="connsiteX0" fmla="*/ 0 w 3181857"/>
              <a:gd name="connsiteY0" fmla="*/ 106877 h 106877"/>
              <a:gd name="connsiteX1" fmla="*/ 2933205 w 3181857"/>
              <a:gd name="connsiteY1" fmla="*/ 11875 h 106877"/>
              <a:gd name="connsiteX2" fmla="*/ 3040083 w 3181857"/>
              <a:gd name="connsiteY2" fmla="*/ 23750 h 106877"/>
              <a:gd name="connsiteX3" fmla="*/ 3111335 w 3181857"/>
              <a:gd name="connsiteY3" fmla="*/ 0 h 106877"/>
            </a:gdLst>
            <a:ahLst/>
            <a:cxnLst>
              <a:cxn ang="0">
                <a:pos x="connsiteX0" y="connsiteY0"/>
              </a:cxn>
              <a:cxn ang="0">
                <a:pos x="connsiteX1" y="connsiteY1"/>
              </a:cxn>
              <a:cxn ang="0">
                <a:pos x="connsiteX2" y="connsiteY2"/>
              </a:cxn>
              <a:cxn ang="0">
                <a:pos x="connsiteX3" y="connsiteY3"/>
              </a:cxn>
            </a:cxnLst>
            <a:rect l="l" t="t" r="r" b="b"/>
            <a:pathLst>
              <a:path w="3181857" h="106877">
                <a:moveTo>
                  <a:pt x="0" y="106877"/>
                </a:moveTo>
                <a:lnTo>
                  <a:pt x="2933205" y="11875"/>
                </a:lnTo>
                <a:cubicBezTo>
                  <a:pt x="3439885" y="-1979"/>
                  <a:pt x="3010395" y="25729"/>
                  <a:pt x="3040083" y="23750"/>
                </a:cubicBezTo>
                <a:cubicBezTo>
                  <a:pt x="3069771" y="21771"/>
                  <a:pt x="3090553" y="10885"/>
                  <a:pt x="311133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8" name="任意多边形 37"/>
          <p:cNvSpPr/>
          <p:nvPr/>
        </p:nvSpPr>
        <p:spPr>
          <a:xfrm>
            <a:off x="-107950" y="1196975"/>
            <a:ext cx="2105025" cy="1757363"/>
          </a:xfrm>
          <a:custGeom>
            <a:avLst/>
            <a:gdLst>
              <a:gd name="connsiteX0" fmla="*/ 891133 w 2105188"/>
              <a:gd name="connsiteY0" fmla="*/ 1534903 h 1757109"/>
              <a:gd name="connsiteX1" fmla="*/ 689253 w 2105188"/>
              <a:gd name="connsiteY1" fmla="*/ 1594279 h 1757109"/>
              <a:gd name="connsiteX2" fmla="*/ 416120 w 2105188"/>
              <a:gd name="connsiteY2" fmla="*/ 1748659 h 1757109"/>
              <a:gd name="connsiteX3" fmla="*/ 285492 w 2105188"/>
              <a:gd name="connsiteY3" fmla="*/ 1736783 h 1757109"/>
              <a:gd name="connsiteX4" fmla="*/ 131112 w 2105188"/>
              <a:gd name="connsiteY4" fmla="*/ 1736783 h 1757109"/>
              <a:gd name="connsiteX5" fmla="*/ 484 w 2105188"/>
              <a:gd name="connsiteY5" fmla="*/ 1629905 h 1757109"/>
              <a:gd name="connsiteX6" fmla="*/ 178614 w 2105188"/>
              <a:gd name="connsiteY6" fmla="*/ 893635 h 1757109"/>
              <a:gd name="connsiteX7" fmla="*/ 427995 w 2105188"/>
              <a:gd name="connsiteY7" fmla="*/ 347370 h 1757109"/>
              <a:gd name="connsiteX8" fmla="*/ 891133 w 2105188"/>
              <a:gd name="connsiteY8" fmla="*/ 38612 h 1757109"/>
              <a:gd name="connsiteX9" fmla="*/ 1033637 w 2105188"/>
              <a:gd name="connsiteY9" fmla="*/ 26736 h 1757109"/>
              <a:gd name="connsiteX10" fmla="*/ 1544276 w 2105188"/>
              <a:gd name="connsiteY10" fmla="*/ 240492 h 1757109"/>
              <a:gd name="connsiteX11" fmla="*/ 1995538 w 2105188"/>
              <a:gd name="connsiteY11" fmla="*/ 822383 h 1757109"/>
              <a:gd name="connsiteX12" fmla="*/ 2102416 w 2105188"/>
              <a:gd name="connsiteY12" fmla="*/ 1143017 h 1757109"/>
              <a:gd name="connsiteX13" fmla="*/ 2043040 w 2105188"/>
              <a:gd name="connsiteY13" fmla="*/ 1475526 h 1757109"/>
              <a:gd name="connsiteX14" fmla="*/ 1734281 w 2105188"/>
              <a:gd name="connsiteY14" fmla="*/ 1606155 h 1757109"/>
              <a:gd name="connsiteX15" fmla="*/ 1211767 w 2105188"/>
              <a:gd name="connsiteY15" fmla="*/ 1546778 h 1757109"/>
              <a:gd name="connsiteX16" fmla="*/ 891133 w 2105188"/>
              <a:gd name="connsiteY16" fmla="*/ 1534903 h 17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5188" h="1757109">
                <a:moveTo>
                  <a:pt x="891133" y="1534903"/>
                </a:moveTo>
                <a:cubicBezTo>
                  <a:pt x="804047" y="1542820"/>
                  <a:pt x="768422" y="1558653"/>
                  <a:pt x="689253" y="1594279"/>
                </a:cubicBezTo>
                <a:cubicBezTo>
                  <a:pt x="610084" y="1629905"/>
                  <a:pt x="483413" y="1724908"/>
                  <a:pt x="416120" y="1748659"/>
                </a:cubicBezTo>
                <a:cubicBezTo>
                  <a:pt x="348826" y="1772410"/>
                  <a:pt x="332993" y="1738762"/>
                  <a:pt x="285492" y="1736783"/>
                </a:cubicBezTo>
                <a:cubicBezTo>
                  <a:pt x="237991" y="1734804"/>
                  <a:pt x="178613" y="1754596"/>
                  <a:pt x="131112" y="1736783"/>
                </a:cubicBezTo>
                <a:cubicBezTo>
                  <a:pt x="83611" y="1718970"/>
                  <a:pt x="-7433" y="1770430"/>
                  <a:pt x="484" y="1629905"/>
                </a:cubicBezTo>
                <a:cubicBezTo>
                  <a:pt x="8401" y="1489380"/>
                  <a:pt x="107362" y="1107391"/>
                  <a:pt x="178614" y="893635"/>
                </a:cubicBezTo>
                <a:cubicBezTo>
                  <a:pt x="249866" y="679879"/>
                  <a:pt x="309242" y="489874"/>
                  <a:pt x="427995" y="347370"/>
                </a:cubicBezTo>
                <a:cubicBezTo>
                  <a:pt x="546748" y="204866"/>
                  <a:pt x="790193" y="92051"/>
                  <a:pt x="891133" y="38612"/>
                </a:cubicBezTo>
                <a:cubicBezTo>
                  <a:pt x="992073" y="-14827"/>
                  <a:pt x="924780" y="-6911"/>
                  <a:pt x="1033637" y="26736"/>
                </a:cubicBezTo>
                <a:cubicBezTo>
                  <a:pt x="1142494" y="60383"/>
                  <a:pt x="1383959" y="107884"/>
                  <a:pt x="1544276" y="240492"/>
                </a:cubicBezTo>
                <a:cubicBezTo>
                  <a:pt x="1704593" y="373100"/>
                  <a:pt x="1902515" y="671962"/>
                  <a:pt x="1995538" y="822383"/>
                </a:cubicBezTo>
                <a:cubicBezTo>
                  <a:pt x="2088561" y="972804"/>
                  <a:pt x="2094499" y="1034160"/>
                  <a:pt x="2102416" y="1143017"/>
                </a:cubicBezTo>
                <a:cubicBezTo>
                  <a:pt x="2110333" y="1251874"/>
                  <a:pt x="2104396" y="1398336"/>
                  <a:pt x="2043040" y="1475526"/>
                </a:cubicBezTo>
                <a:cubicBezTo>
                  <a:pt x="1981684" y="1552716"/>
                  <a:pt x="1872826" y="1594280"/>
                  <a:pt x="1734281" y="1606155"/>
                </a:cubicBezTo>
                <a:cubicBezTo>
                  <a:pt x="1595736" y="1618030"/>
                  <a:pt x="1356250" y="1556674"/>
                  <a:pt x="1211767" y="1546778"/>
                </a:cubicBezTo>
                <a:cubicBezTo>
                  <a:pt x="1067284" y="1536882"/>
                  <a:pt x="978219" y="1526986"/>
                  <a:pt x="891133" y="1534903"/>
                </a:cubicBezTo>
                <a:close/>
              </a:path>
            </a:pathLst>
          </a:cu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2" name="任意多边形 1"/>
          <p:cNvSpPr>
            <a:spLocks noChangeArrowheads="1"/>
          </p:cNvSpPr>
          <p:nvPr/>
        </p:nvSpPr>
        <p:spPr bwMode="auto">
          <a:xfrm>
            <a:off x="2714625" y="-92075"/>
            <a:ext cx="3887788" cy="4343400"/>
          </a:xfrm>
          <a:custGeom>
            <a:avLst/>
            <a:gdLst>
              <a:gd name="T0" fmla="*/ 3887008 w 3887008"/>
              <a:gd name="T1" fmla="*/ 4343400 h 4343400"/>
              <a:gd name="T2" fmla="*/ 2460544 w 3887008"/>
              <a:gd name="T3" fmla="*/ 3831336 h 4343400"/>
              <a:gd name="T4" fmla="*/ 1500424 w 3887008"/>
              <a:gd name="T5" fmla="*/ 3337560 h 4343400"/>
              <a:gd name="T6" fmla="*/ 147112 w 3887008"/>
              <a:gd name="T7" fmla="*/ 1901952 h 4343400"/>
              <a:gd name="T8" fmla="*/ 46528 w 3887008"/>
              <a:gd name="T9" fmla="*/ 877824 h 4343400"/>
              <a:gd name="T10" fmla="*/ 238552 w 3887008"/>
              <a:gd name="T11" fmla="*/ 0 h 4343400"/>
            </a:gdLst>
            <a:ahLst/>
            <a:cxnLst>
              <a:cxn ang="0">
                <a:pos x="T0" y="T1"/>
              </a:cxn>
              <a:cxn ang="0">
                <a:pos x="T2" y="T3"/>
              </a:cxn>
              <a:cxn ang="0">
                <a:pos x="T4" y="T5"/>
              </a:cxn>
              <a:cxn ang="0">
                <a:pos x="T6" y="T7"/>
              </a:cxn>
              <a:cxn ang="0">
                <a:pos x="T8" y="T9"/>
              </a:cxn>
              <a:cxn ang="0">
                <a:pos x="T10" y="T11"/>
              </a:cxn>
            </a:cxnLst>
            <a:rect l="0" t="0" r="r" b="b"/>
            <a:pathLst>
              <a:path w="3887008" h="4343400">
                <a:moveTo>
                  <a:pt x="3887008" y="4343400"/>
                </a:moveTo>
                <a:cubicBezTo>
                  <a:pt x="3372658" y="4171188"/>
                  <a:pt x="2858308" y="3998976"/>
                  <a:pt x="2460544" y="3831336"/>
                </a:cubicBezTo>
                <a:cubicBezTo>
                  <a:pt x="2062780" y="3663696"/>
                  <a:pt x="1885996" y="3659124"/>
                  <a:pt x="1500424" y="3337560"/>
                </a:cubicBezTo>
                <a:cubicBezTo>
                  <a:pt x="1114852" y="3015996"/>
                  <a:pt x="389428" y="2311908"/>
                  <a:pt x="147112" y="1901952"/>
                </a:cubicBezTo>
                <a:cubicBezTo>
                  <a:pt x="-95204" y="1491996"/>
                  <a:pt x="31288" y="1194816"/>
                  <a:pt x="46528" y="877824"/>
                </a:cubicBezTo>
                <a:cubicBezTo>
                  <a:pt x="61768" y="560832"/>
                  <a:pt x="150160" y="280416"/>
                  <a:pt x="238552" y="0"/>
                </a:cubicBezTo>
              </a:path>
            </a:pathLst>
          </a:custGeom>
          <a:noFill/>
          <a:ln w="28575">
            <a:solidFill>
              <a:srgbClr val="FF0000"/>
            </a:solidFill>
            <a:round/>
          </a:ln>
          <a:effectLst>
            <a:outerShdw dist="17961" dir="2700000" algn="ctr" rotWithShape="0">
              <a:srgbClr val="1F7A7A"/>
            </a:outerShdw>
          </a:effectLst>
          <a:extLst>
            <a:ext uri="{909E8E84-426E-40DD-AFC4-6F175D3DCCD1}">
              <a14:hiddenFill xmlns:a14="http://schemas.microsoft.com/office/drawing/2010/main">
                <a:solidFill>
                  <a:srgbClr val="FFFFFF"/>
                </a:solidFill>
              </a14:hiddenFill>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39" name="组合 39"/>
          <p:cNvGrpSpPr/>
          <p:nvPr/>
        </p:nvGrpSpPr>
        <p:grpSpPr bwMode="auto">
          <a:xfrm>
            <a:off x="-125413" y="1196975"/>
            <a:ext cx="2105026" cy="3019425"/>
            <a:chOff x="666612" y="3721294"/>
            <a:chExt cx="2105188" cy="3019684"/>
          </a:xfrm>
        </p:grpSpPr>
        <p:sp>
          <p:nvSpPr>
            <p:cNvPr id="32" name="任意多边形 31"/>
            <p:cNvSpPr/>
            <p:nvPr/>
          </p:nvSpPr>
          <p:spPr>
            <a:xfrm>
              <a:off x="1787474" y="5232724"/>
              <a:ext cx="304823" cy="1436811"/>
            </a:xfrm>
            <a:custGeom>
              <a:avLst/>
              <a:gdLst>
                <a:gd name="connsiteX0" fmla="*/ 304433 w 304433"/>
                <a:gd name="connsiteY0" fmla="*/ 1436914 h 1436914"/>
                <a:gd name="connsiteX1" fmla="*/ 102552 w 304433"/>
                <a:gd name="connsiteY1" fmla="*/ 1140031 h 1436914"/>
                <a:gd name="connsiteX2" fmla="*/ 7550 w 304433"/>
                <a:gd name="connsiteY2" fmla="*/ 617517 h 1436914"/>
                <a:gd name="connsiteX3" fmla="*/ 19425 w 304433"/>
                <a:gd name="connsiteY3" fmla="*/ 178130 h 1436914"/>
                <a:gd name="connsiteX4" fmla="*/ 126303 w 304433"/>
                <a:gd name="connsiteY4" fmla="*/ 0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33" h="1436914">
                  <a:moveTo>
                    <a:pt x="304433" y="1436914"/>
                  </a:moveTo>
                  <a:cubicBezTo>
                    <a:pt x="228232" y="1356755"/>
                    <a:pt x="152032" y="1276597"/>
                    <a:pt x="102552" y="1140031"/>
                  </a:cubicBezTo>
                  <a:cubicBezTo>
                    <a:pt x="53072" y="1003465"/>
                    <a:pt x="21404" y="777834"/>
                    <a:pt x="7550" y="617517"/>
                  </a:cubicBezTo>
                  <a:cubicBezTo>
                    <a:pt x="-6304" y="457200"/>
                    <a:pt x="-367" y="281049"/>
                    <a:pt x="19425" y="178130"/>
                  </a:cubicBezTo>
                  <a:cubicBezTo>
                    <a:pt x="39217" y="75211"/>
                    <a:pt x="82760" y="37605"/>
                    <a:pt x="12630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3" name="任意多边形 32"/>
            <p:cNvSpPr/>
            <p:nvPr/>
          </p:nvSpPr>
          <p:spPr>
            <a:xfrm>
              <a:off x="666612" y="3721294"/>
              <a:ext cx="2105188" cy="1757514"/>
            </a:xfrm>
            <a:custGeom>
              <a:avLst/>
              <a:gdLst>
                <a:gd name="connsiteX0" fmla="*/ 891133 w 2105188"/>
                <a:gd name="connsiteY0" fmla="*/ 1534903 h 1757109"/>
                <a:gd name="connsiteX1" fmla="*/ 689253 w 2105188"/>
                <a:gd name="connsiteY1" fmla="*/ 1594279 h 1757109"/>
                <a:gd name="connsiteX2" fmla="*/ 416120 w 2105188"/>
                <a:gd name="connsiteY2" fmla="*/ 1748659 h 1757109"/>
                <a:gd name="connsiteX3" fmla="*/ 285492 w 2105188"/>
                <a:gd name="connsiteY3" fmla="*/ 1736783 h 1757109"/>
                <a:gd name="connsiteX4" fmla="*/ 131112 w 2105188"/>
                <a:gd name="connsiteY4" fmla="*/ 1736783 h 1757109"/>
                <a:gd name="connsiteX5" fmla="*/ 484 w 2105188"/>
                <a:gd name="connsiteY5" fmla="*/ 1629905 h 1757109"/>
                <a:gd name="connsiteX6" fmla="*/ 178614 w 2105188"/>
                <a:gd name="connsiteY6" fmla="*/ 893635 h 1757109"/>
                <a:gd name="connsiteX7" fmla="*/ 427995 w 2105188"/>
                <a:gd name="connsiteY7" fmla="*/ 347370 h 1757109"/>
                <a:gd name="connsiteX8" fmla="*/ 891133 w 2105188"/>
                <a:gd name="connsiteY8" fmla="*/ 38612 h 1757109"/>
                <a:gd name="connsiteX9" fmla="*/ 1033637 w 2105188"/>
                <a:gd name="connsiteY9" fmla="*/ 26736 h 1757109"/>
                <a:gd name="connsiteX10" fmla="*/ 1544276 w 2105188"/>
                <a:gd name="connsiteY10" fmla="*/ 240492 h 1757109"/>
                <a:gd name="connsiteX11" fmla="*/ 1995538 w 2105188"/>
                <a:gd name="connsiteY11" fmla="*/ 822383 h 1757109"/>
                <a:gd name="connsiteX12" fmla="*/ 2102416 w 2105188"/>
                <a:gd name="connsiteY12" fmla="*/ 1143017 h 1757109"/>
                <a:gd name="connsiteX13" fmla="*/ 2043040 w 2105188"/>
                <a:gd name="connsiteY13" fmla="*/ 1475526 h 1757109"/>
                <a:gd name="connsiteX14" fmla="*/ 1734281 w 2105188"/>
                <a:gd name="connsiteY14" fmla="*/ 1606155 h 1757109"/>
                <a:gd name="connsiteX15" fmla="*/ 1211767 w 2105188"/>
                <a:gd name="connsiteY15" fmla="*/ 1546778 h 1757109"/>
                <a:gd name="connsiteX16" fmla="*/ 891133 w 2105188"/>
                <a:gd name="connsiteY16" fmla="*/ 1534903 h 17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5188" h="1757109">
                  <a:moveTo>
                    <a:pt x="891133" y="1534903"/>
                  </a:moveTo>
                  <a:cubicBezTo>
                    <a:pt x="804047" y="1542820"/>
                    <a:pt x="768422" y="1558653"/>
                    <a:pt x="689253" y="1594279"/>
                  </a:cubicBezTo>
                  <a:cubicBezTo>
                    <a:pt x="610084" y="1629905"/>
                    <a:pt x="483413" y="1724908"/>
                    <a:pt x="416120" y="1748659"/>
                  </a:cubicBezTo>
                  <a:cubicBezTo>
                    <a:pt x="348826" y="1772410"/>
                    <a:pt x="332993" y="1738762"/>
                    <a:pt x="285492" y="1736783"/>
                  </a:cubicBezTo>
                  <a:cubicBezTo>
                    <a:pt x="237991" y="1734804"/>
                    <a:pt x="178613" y="1754596"/>
                    <a:pt x="131112" y="1736783"/>
                  </a:cubicBezTo>
                  <a:cubicBezTo>
                    <a:pt x="83611" y="1718970"/>
                    <a:pt x="-7433" y="1770430"/>
                    <a:pt x="484" y="1629905"/>
                  </a:cubicBezTo>
                  <a:cubicBezTo>
                    <a:pt x="8401" y="1489380"/>
                    <a:pt x="107362" y="1107391"/>
                    <a:pt x="178614" y="893635"/>
                  </a:cubicBezTo>
                  <a:cubicBezTo>
                    <a:pt x="249866" y="679879"/>
                    <a:pt x="309242" y="489874"/>
                    <a:pt x="427995" y="347370"/>
                  </a:cubicBezTo>
                  <a:cubicBezTo>
                    <a:pt x="546748" y="204866"/>
                    <a:pt x="790193" y="92051"/>
                    <a:pt x="891133" y="38612"/>
                  </a:cubicBezTo>
                  <a:cubicBezTo>
                    <a:pt x="992073" y="-14827"/>
                    <a:pt x="924780" y="-6911"/>
                    <a:pt x="1033637" y="26736"/>
                  </a:cubicBezTo>
                  <a:cubicBezTo>
                    <a:pt x="1142494" y="60383"/>
                    <a:pt x="1383959" y="107884"/>
                    <a:pt x="1544276" y="240492"/>
                  </a:cubicBezTo>
                  <a:cubicBezTo>
                    <a:pt x="1704593" y="373100"/>
                    <a:pt x="1902515" y="671962"/>
                    <a:pt x="1995538" y="822383"/>
                  </a:cubicBezTo>
                  <a:cubicBezTo>
                    <a:pt x="2088561" y="972804"/>
                    <a:pt x="2094499" y="1034160"/>
                    <a:pt x="2102416" y="1143017"/>
                  </a:cubicBezTo>
                  <a:cubicBezTo>
                    <a:pt x="2110333" y="1251874"/>
                    <a:pt x="2104396" y="1398336"/>
                    <a:pt x="2043040" y="1475526"/>
                  </a:cubicBezTo>
                  <a:cubicBezTo>
                    <a:pt x="1981684" y="1552716"/>
                    <a:pt x="1872826" y="1594280"/>
                    <a:pt x="1734281" y="1606155"/>
                  </a:cubicBezTo>
                  <a:cubicBezTo>
                    <a:pt x="1595736" y="1618030"/>
                    <a:pt x="1356250" y="1556674"/>
                    <a:pt x="1211767" y="1546778"/>
                  </a:cubicBezTo>
                  <a:cubicBezTo>
                    <a:pt x="1067284" y="1536882"/>
                    <a:pt x="978219" y="1526986"/>
                    <a:pt x="891133" y="1534903"/>
                  </a:cubicBezTo>
                  <a:close/>
                </a:path>
              </a:pathLst>
            </a:custGeom>
            <a:solidFill>
              <a:srgbClr val="4E844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4" name="任意多边形 33"/>
            <p:cNvSpPr/>
            <p:nvPr/>
          </p:nvSpPr>
          <p:spPr>
            <a:xfrm>
              <a:off x="1233394" y="5280353"/>
              <a:ext cx="146061" cy="1460625"/>
            </a:xfrm>
            <a:custGeom>
              <a:avLst/>
              <a:gdLst>
                <a:gd name="connsiteX0" fmla="*/ 0 w 146245"/>
                <a:gd name="connsiteY0" fmla="*/ 1460665 h 1460665"/>
                <a:gd name="connsiteX1" fmla="*/ 142504 w 146245"/>
                <a:gd name="connsiteY1" fmla="*/ 1045028 h 1460665"/>
                <a:gd name="connsiteX2" fmla="*/ 106878 w 146245"/>
                <a:gd name="connsiteY2" fmla="*/ 510639 h 1460665"/>
                <a:gd name="connsiteX3" fmla="*/ 130629 w 146245"/>
                <a:gd name="connsiteY3" fmla="*/ 249381 h 1460665"/>
                <a:gd name="connsiteX4" fmla="*/ 118753 w 146245"/>
                <a:gd name="connsiteY4" fmla="*/ 0 h 146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45" h="1460665">
                  <a:moveTo>
                    <a:pt x="0" y="1460665"/>
                  </a:moveTo>
                  <a:cubicBezTo>
                    <a:pt x="62345" y="1332015"/>
                    <a:pt x="124691" y="1203366"/>
                    <a:pt x="142504" y="1045028"/>
                  </a:cubicBezTo>
                  <a:cubicBezTo>
                    <a:pt x="160317" y="886690"/>
                    <a:pt x="108857" y="643247"/>
                    <a:pt x="106878" y="510639"/>
                  </a:cubicBezTo>
                  <a:cubicBezTo>
                    <a:pt x="104899" y="378031"/>
                    <a:pt x="128650" y="334487"/>
                    <a:pt x="130629" y="249381"/>
                  </a:cubicBezTo>
                  <a:cubicBezTo>
                    <a:pt x="132608" y="164275"/>
                    <a:pt x="125680" y="82137"/>
                    <a:pt x="11875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grpSp>
      <p:grpSp>
        <p:nvGrpSpPr>
          <p:cNvPr id="40" name="组合 40"/>
          <p:cNvGrpSpPr/>
          <p:nvPr/>
        </p:nvGrpSpPr>
        <p:grpSpPr bwMode="auto">
          <a:xfrm>
            <a:off x="-107950" y="1201738"/>
            <a:ext cx="2105025" cy="3019425"/>
            <a:chOff x="5131108" y="3140968"/>
            <a:chExt cx="2105188" cy="3019684"/>
          </a:xfrm>
        </p:grpSpPr>
        <p:sp>
          <p:nvSpPr>
            <p:cNvPr id="35" name="任意多边形 34"/>
            <p:cNvSpPr/>
            <p:nvPr/>
          </p:nvSpPr>
          <p:spPr>
            <a:xfrm>
              <a:off x="6251970" y="4652398"/>
              <a:ext cx="304824" cy="1436810"/>
            </a:xfrm>
            <a:custGeom>
              <a:avLst/>
              <a:gdLst>
                <a:gd name="connsiteX0" fmla="*/ 304433 w 304433"/>
                <a:gd name="connsiteY0" fmla="*/ 1436914 h 1436914"/>
                <a:gd name="connsiteX1" fmla="*/ 102552 w 304433"/>
                <a:gd name="connsiteY1" fmla="*/ 1140031 h 1436914"/>
                <a:gd name="connsiteX2" fmla="*/ 7550 w 304433"/>
                <a:gd name="connsiteY2" fmla="*/ 617517 h 1436914"/>
                <a:gd name="connsiteX3" fmla="*/ 19425 w 304433"/>
                <a:gd name="connsiteY3" fmla="*/ 178130 h 1436914"/>
                <a:gd name="connsiteX4" fmla="*/ 126303 w 304433"/>
                <a:gd name="connsiteY4" fmla="*/ 0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33" h="1436914">
                  <a:moveTo>
                    <a:pt x="304433" y="1436914"/>
                  </a:moveTo>
                  <a:cubicBezTo>
                    <a:pt x="228232" y="1356755"/>
                    <a:pt x="152032" y="1276597"/>
                    <a:pt x="102552" y="1140031"/>
                  </a:cubicBezTo>
                  <a:cubicBezTo>
                    <a:pt x="53072" y="1003465"/>
                    <a:pt x="21404" y="777834"/>
                    <a:pt x="7550" y="617517"/>
                  </a:cubicBezTo>
                  <a:cubicBezTo>
                    <a:pt x="-6304" y="457200"/>
                    <a:pt x="-367" y="281049"/>
                    <a:pt x="19425" y="178130"/>
                  </a:cubicBezTo>
                  <a:cubicBezTo>
                    <a:pt x="39217" y="75211"/>
                    <a:pt x="82760" y="37605"/>
                    <a:pt x="12630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6" name="任意多边形 35"/>
            <p:cNvSpPr/>
            <p:nvPr/>
          </p:nvSpPr>
          <p:spPr>
            <a:xfrm>
              <a:off x="5131108" y="3140968"/>
              <a:ext cx="2105188" cy="1757513"/>
            </a:xfrm>
            <a:custGeom>
              <a:avLst/>
              <a:gdLst>
                <a:gd name="connsiteX0" fmla="*/ 891133 w 2105188"/>
                <a:gd name="connsiteY0" fmla="*/ 1534903 h 1757109"/>
                <a:gd name="connsiteX1" fmla="*/ 689253 w 2105188"/>
                <a:gd name="connsiteY1" fmla="*/ 1594279 h 1757109"/>
                <a:gd name="connsiteX2" fmla="*/ 416120 w 2105188"/>
                <a:gd name="connsiteY2" fmla="*/ 1748659 h 1757109"/>
                <a:gd name="connsiteX3" fmla="*/ 285492 w 2105188"/>
                <a:gd name="connsiteY3" fmla="*/ 1736783 h 1757109"/>
                <a:gd name="connsiteX4" fmla="*/ 131112 w 2105188"/>
                <a:gd name="connsiteY4" fmla="*/ 1736783 h 1757109"/>
                <a:gd name="connsiteX5" fmla="*/ 484 w 2105188"/>
                <a:gd name="connsiteY5" fmla="*/ 1629905 h 1757109"/>
                <a:gd name="connsiteX6" fmla="*/ 178614 w 2105188"/>
                <a:gd name="connsiteY6" fmla="*/ 893635 h 1757109"/>
                <a:gd name="connsiteX7" fmla="*/ 427995 w 2105188"/>
                <a:gd name="connsiteY7" fmla="*/ 347370 h 1757109"/>
                <a:gd name="connsiteX8" fmla="*/ 891133 w 2105188"/>
                <a:gd name="connsiteY8" fmla="*/ 38612 h 1757109"/>
                <a:gd name="connsiteX9" fmla="*/ 1033637 w 2105188"/>
                <a:gd name="connsiteY9" fmla="*/ 26736 h 1757109"/>
                <a:gd name="connsiteX10" fmla="*/ 1544276 w 2105188"/>
                <a:gd name="connsiteY10" fmla="*/ 240492 h 1757109"/>
                <a:gd name="connsiteX11" fmla="*/ 1995538 w 2105188"/>
                <a:gd name="connsiteY11" fmla="*/ 822383 h 1757109"/>
                <a:gd name="connsiteX12" fmla="*/ 2102416 w 2105188"/>
                <a:gd name="connsiteY12" fmla="*/ 1143017 h 1757109"/>
                <a:gd name="connsiteX13" fmla="*/ 2043040 w 2105188"/>
                <a:gd name="connsiteY13" fmla="*/ 1475526 h 1757109"/>
                <a:gd name="connsiteX14" fmla="*/ 1734281 w 2105188"/>
                <a:gd name="connsiteY14" fmla="*/ 1606155 h 1757109"/>
                <a:gd name="connsiteX15" fmla="*/ 1211767 w 2105188"/>
                <a:gd name="connsiteY15" fmla="*/ 1546778 h 1757109"/>
                <a:gd name="connsiteX16" fmla="*/ 891133 w 2105188"/>
                <a:gd name="connsiteY16" fmla="*/ 1534903 h 17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5188" h="1757109">
                  <a:moveTo>
                    <a:pt x="891133" y="1534903"/>
                  </a:moveTo>
                  <a:cubicBezTo>
                    <a:pt x="804047" y="1542820"/>
                    <a:pt x="768422" y="1558653"/>
                    <a:pt x="689253" y="1594279"/>
                  </a:cubicBezTo>
                  <a:cubicBezTo>
                    <a:pt x="610084" y="1629905"/>
                    <a:pt x="483413" y="1724908"/>
                    <a:pt x="416120" y="1748659"/>
                  </a:cubicBezTo>
                  <a:cubicBezTo>
                    <a:pt x="348826" y="1772410"/>
                    <a:pt x="332993" y="1738762"/>
                    <a:pt x="285492" y="1736783"/>
                  </a:cubicBezTo>
                  <a:cubicBezTo>
                    <a:pt x="237991" y="1734804"/>
                    <a:pt x="178613" y="1754596"/>
                    <a:pt x="131112" y="1736783"/>
                  </a:cubicBezTo>
                  <a:cubicBezTo>
                    <a:pt x="83611" y="1718970"/>
                    <a:pt x="-7433" y="1770430"/>
                    <a:pt x="484" y="1629905"/>
                  </a:cubicBezTo>
                  <a:cubicBezTo>
                    <a:pt x="8401" y="1489380"/>
                    <a:pt x="107362" y="1107391"/>
                    <a:pt x="178614" y="893635"/>
                  </a:cubicBezTo>
                  <a:cubicBezTo>
                    <a:pt x="249866" y="679879"/>
                    <a:pt x="309242" y="489874"/>
                    <a:pt x="427995" y="347370"/>
                  </a:cubicBezTo>
                  <a:cubicBezTo>
                    <a:pt x="546748" y="204866"/>
                    <a:pt x="790193" y="92051"/>
                    <a:pt x="891133" y="38612"/>
                  </a:cubicBezTo>
                  <a:cubicBezTo>
                    <a:pt x="992073" y="-14827"/>
                    <a:pt x="924780" y="-6911"/>
                    <a:pt x="1033637" y="26736"/>
                  </a:cubicBezTo>
                  <a:cubicBezTo>
                    <a:pt x="1142494" y="60383"/>
                    <a:pt x="1383959" y="107884"/>
                    <a:pt x="1544276" y="240492"/>
                  </a:cubicBezTo>
                  <a:cubicBezTo>
                    <a:pt x="1704593" y="373100"/>
                    <a:pt x="1902515" y="671962"/>
                    <a:pt x="1995538" y="822383"/>
                  </a:cubicBezTo>
                  <a:cubicBezTo>
                    <a:pt x="2088561" y="972804"/>
                    <a:pt x="2094499" y="1034160"/>
                    <a:pt x="2102416" y="1143017"/>
                  </a:cubicBezTo>
                  <a:cubicBezTo>
                    <a:pt x="2110333" y="1251874"/>
                    <a:pt x="2104396" y="1398336"/>
                    <a:pt x="2043040" y="1475526"/>
                  </a:cubicBezTo>
                  <a:cubicBezTo>
                    <a:pt x="1981684" y="1552716"/>
                    <a:pt x="1872826" y="1594280"/>
                    <a:pt x="1734281" y="1606155"/>
                  </a:cubicBezTo>
                  <a:cubicBezTo>
                    <a:pt x="1595736" y="1618030"/>
                    <a:pt x="1356250" y="1556674"/>
                    <a:pt x="1211767" y="1546778"/>
                  </a:cubicBezTo>
                  <a:cubicBezTo>
                    <a:pt x="1067284" y="1536882"/>
                    <a:pt x="978219" y="1526986"/>
                    <a:pt x="891133" y="1534903"/>
                  </a:cubicBezTo>
                  <a:close/>
                </a:path>
              </a:pathLst>
            </a:custGeom>
            <a:solidFill>
              <a:srgbClr val="4E844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37" name="任意多边形 36"/>
            <p:cNvSpPr/>
            <p:nvPr/>
          </p:nvSpPr>
          <p:spPr>
            <a:xfrm>
              <a:off x="5697890" y="4700027"/>
              <a:ext cx="146061" cy="1460625"/>
            </a:xfrm>
            <a:custGeom>
              <a:avLst/>
              <a:gdLst>
                <a:gd name="connsiteX0" fmla="*/ 0 w 146245"/>
                <a:gd name="connsiteY0" fmla="*/ 1460665 h 1460665"/>
                <a:gd name="connsiteX1" fmla="*/ 142504 w 146245"/>
                <a:gd name="connsiteY1" fmla="*/ 1045028 h 1460665"/>
                <a:gd name="connsiteX2" fmla="*/ 106878 w 146245"/>
                <a:gd name="connsiteY2" fmla="*/ 510639 h 1460665"/>
                <a:gd name="connsiteX3" fmla="*/ 130629 w 146245"/>
                <a:gd name="connsiteY3" fmla="*/ 249381 h 1460665"/>
                <a:gd name="connsiteX4" fmla="*/ 118753 w 146245"/>
                <a:gd name="connsiteY4" fmla="*/ 0 h 146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45" h="1460665">
                  <a:moveTo>
                    <a:pt x="0" y="1460665"/>
                  </a:moveTo>
                  <a:cubicBezTo>
                    <a:pt x="62345" y="1332015"/>
                    <a:pt x="124691" y="1203366"/>
                    <a:pt x="142504" y="1045028"/>
                  </a:cubicBezTo>
                  <a:cubicBezTo>
                    <a:pt x="160317" y="886690"/>
                    <a:pt x="108857" y="643247"/>
                    <a:pt x="106878" y="510639"/>
                  </a:cubicBezTo>
                  <a:cubicBezTo>
                    <a:pt x="104899" y="378031"/>
                    <a:pt x="128650" y="334487"/>
                    <a:pt x="130629" y="249381"/>
                  </a:cubicBezTo>
                  <a:cubicBezTo>
                    <a:pt x="132608" y="164275"/>
                    <a:pt x="125680" y="82137"/>
                    <a:pt x="11875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grpSp>
      <p:sp>
        <p:nvSpPr>
          <p:cNvPr id="127" name="矩形 126"/>
          <p:cNvSpPr/>
          <p:nvPr/>
        </p:nvSpPr>
        <p:spPr>
          <a:xfrm>
            <a:off x="6629632" y="366927"/>
            <a:ext cx="1368152" cy="548680"/>
          </a:xfrm>
          <a:prstGeom prst="rect">
            <a:avLst/>
          </a:prstGeom>
          <a:solidFill>
            <a:srgbClr val="C00000"/>
          </a:solidFill>
          <a:ln>
            <a:solidFill>
              <a:srgbClr val="C0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FF00"/>
                </a:solidFill>
                <a:latin typeface="微软雅黑" panose="020B0503020204020204" pitchFamily="34" charset="-122"/>
                <a:ea typeface="微软雅黑" panose="020B0503020204020204" pitchFamily="34" charset="-122"/>
              </a:rPr>
              <a:t>学工办</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16" name="矩形 15"/>
          <p:cNvSpPr/>
          <p:nvPr/>
        </p:nvSpPr>
        <p:spPr>
          <a:xfrm>
            <a:off x="3059832" y="2352465"/>
            <a:ext cx="2232248" cy="548680"/>
          </a:xfrm>
          <a:prstGeom prst="rect">
            <a:avLst/>
          </a:prstGeom>
          <a:solidFill>
            <a:srgbClr val="C00000"/>
          </a:solidFill>
          <a:ln>
            <a:solidFill>
              <a:srgbClr val="C0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FF00"/>
                </a:solidFill>
                <a:latin typeface="微软雅黑" panose="020B0503020204020204" pitchFamily="34" charset="-122"/>
                <a:ea typeface="微软雅黑" panose="020B0503020204020204" pitchFamily="34" charset="-122"/>
              </a:rPr>
              <a:t>做体育文化人</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119063" y="1196975"/>
            <a:ext cx="2105026" cy="1755775"/>
          </a:xfrm>
          <a:custGeom>
            <a:avLst/>
            <a:gdLst>
              <a:gd name="connsiteX0" fmla="*/ 891133 w 2105188"/>
              <a:gd name="connsiteY0" fmla="*/ 1534903 h 1757109"/>
              <a:gd name="connsiteX1" fmla="*/ 689253 w 2105188"/>
              <a:gd name="connsiteY1" fmla="*/ 1594279 h 1757109"/>
              <a:gd name="connsiteX2" fmla="*/ 416120 w 2105188"/>
              <a:gd name="connsiteY2" fmla="*/ 1748659 h 1757109"/>
              <a:gd name="connsiteX3" fmla="*/ 285492 w 2105188"/>
              <a:gd name="connsiteY3" fmla="*/ 1736783 h 1757109"/>
              <a:gd name="connsiteX4" fmla="*/ 131112 w 2105188"/>
              <a:gd name="connsiteY4" fmla="*/ 1736783 h 1757109"/>
              <a:gd name="connsiteX5" fmla="*/ 484 w 2105188"/>
              <a:gd name="connsiteY5" fmla="*/ 1629905 h 1757109"/>
              <a:gd name="connsiteX6" fmla="*/ 178614 w 2105188"/>
              <a:gd name="connsiteY6" fmla="*/ 893635 h 1757109"/>
              <a:gd name="connsiteX7" fmla="*/ 427995 w 2105188"/>
              <a:gd name="connsiteY7" fmla="*/ 347370 h 1757109"/>
              <a:gd name="connsiteX8" fmla="*/ 891133 w 2105188"/>
              <a:gd name="connsiteY8" fmla="*/ 38612 h 1757109"/>
              <a:gd name="connsiteX9" fmla="*/ 1033637 w 2105188"/>
              <a:gd name="connsiteY9" fmla="*/ 26736 h 1757109"/>
              <a:gd name="connsiteX10" fmla="*/ 1544276 w 2105188"/>
              <a:gd name="connsiteY10" fmla="*/ 240492 h 1757109"/>
              <a:gd name="connsiteX11" fmla="*/ 1995538 w 2105188"/>
              <a:gd name="connsiteY11" fmla="*/ 822383 h 1757109"/>
              <a:gd name="connsiteX12" fmla="*/ 2102416 w 2105188"/>
              <a:gd name="connsiteY12" fmla="*/ 1143017 h 1757109"/>
              <a:gd name="connsiteX13" fmla="*/ 2043040 w 2105188"/>
              <a:gd name="connsiteY13" fmla="*/ 1475526 h 1757109"/>
              <a:gd name="connsiteX14" fmla="*/ 1734281 w 2105188"/>
              <a:gd name="connsiteY14" fmla="*/ 1606155 h 1757109"/>
              <a:gd name="connsiteX15" fmla="*/ 1211767 w 2105188"/>
              <a:gd name="connsiteY15" fmla="*/ 1546778 h 1757109"/>
              <a:gd name="connsiteX16" fmla="*/ 891133 w 2105188"/>
              <a:gd name="connsiteY16" fmla="*/ 1534903 h 17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05188" h="1757109">
                <a:moveTo>
                  <a:pt x="891133" y="1534903"/>
                </a:moveTo>
                <a:cubicBezTo>
                  <a:pt x="804047" y="1542820"/>
                  <a:pt x="768422" y="1558653"/>
                  <a:pt x="689253" y="1594279"/>
                </a:cubicBezTo>
                <a:cubicBezTo>
                  <a:pt x="610084" y="1629905"/>
                  <a:pt x="483413" y="1724908"/>
                  <a:pt x="416120" y="1748659"/>
                </a:cubicBezTo>
                <a:cubicBezTo>
                  <a:pt x="348826" y="1772410"/>
                  <a:pt x="332993" y="1738762"/>
                  <a:pt x="285492" y="1736783"/>
                </a:cubicBezTo>
                <a:cubicBezTo>
                  <a:pt x="237991" y="1734804"/>
                  <a:pt x="178613" y="1754596"/>
                  <a:pt x="131112" y="1736783"/>
                </a:cubicBezTo>
                <a:cubicBezTo>
                  <a:pt x="83611" y="1718970"/>
                  <a:pt x="-7433" y="1770430"/>
                  <a:pt x="484" y="1629905"/>
                </a:cubicBezTo>
                <a:cubicBezTo>
                  <a:pt x="8401" y="1489380"/>
                  <a:pt x="107362" y="1107391"/>
                  <a:pt x="178614" y="893635"/>
                </a:cubicBezTo>
                <a:cubicBezTo>
                  <a:pt x="249866" y="679879"/>
                  <a:pt x="309242" y="489874"/>
                  <a:pt x="427995" y="347370"/>
                </a:cubicBezTo>
                <a:cubicBezTo>
                  <a:pt x="546748" y="204866"/>
                  <a:pt x="790193" y="92051"/>
                  <a:pt x="891133" y="38612"/>
                </a:cubicBezTo>
                <a:cubicBezTo>
                  <a:pt x="992073" y="-14827"/>
                  <a:pt x="924780" y="-6911"/>
                  <a:pt x="1033637" y="26736"/>
                </a:cubicBezTo>
                <a:cubicBezTo>
                  <a:pt x="1142494" y="60383"/>
                  <a:pt x="1383959" y="107884"/>
                  <a:pt x="1544276" y="240492"/>
                </a:cubicBezTo>
                <a:cubicBezTo>
                  <a:pt x="1704593" y="373100"/>
                  <a:pt x="1902515" y="671962"/>
                  <a:pt x="1995538" y="822383"/>
                </a:cubicBezTo>
                <a:cubicBezTo>
                  <a:pt x="2088561" y="972804"/>
                  <a:pt x="2094499" y="1034160"/>
                  <a:pt x="2102416" y="1143017"/>
                </a:cubicBezTo>
                <a:cubicBezTo>
                  <a:pt x="2110333" y="1251874"/>
                  <a:pt x="2104396" y="1398336"/>
                  <a:pt x="2043040" y="1475526"/>
                </a:cubicBezTo>
                <a:cubicBezTo>
                  <a:pt x="1981684" y="1552716"/>
                  <a:pt x="1872826" y="1594280"/>
                  <a:pt x="1734281" y="1606155"/>
                </a:cubicBezTo>
                <a:cubicBezTo>
                  <a:pt x="1595736" y="1618030"/>
                  <a:pt x="1356250" y="1556674"/>
                  <a:pt x="1211767" y="1546778"/>
                </a:cubicBezTo>
                <a:cubicBezTo>
                  <a:pt x="1067284" y="1536882"/>
                  <a:pt x="978219" y="1526986"/>
                  <a:pt x="891133" y="1534903"/>
                </a:cubicBezTo>
                <a:close/>
              </a:path>
            </a:pathLst>
          </a:custGeom>
          <a:solidFill>
            <a:srgbClr val="4E844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Tree>
    <p:custDataLst>
      <p:tags r:id="rId1"/>
    </p:custDataLst>
  </p:cSld>
  <p:clrMapOvr>
    <a:masterClrMapping/>
  </p:clrMapOvr>
  <p:transition spd="slow" advTm="252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par>
                                <p:cTn id="41" presetID="22" presetClass="entr" presetSubtype="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par>
                                <p:cTn id="51" presetID="2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fade">
                                      <p:cBhvr>
                                        <p:cTn id="59" dur="500"/>
                                        <p:tgtEl>
                                          <p:spTgt spid="127"/>
                                        </p:tgtEl>
                                      </p:cBhvr>
                                    </p:animEffect>
                                  </p:childTnLst>
                                </p:cTn>
                              </p:par>
                            </p:childTnLst>
                          </p:cTn>
                        </p:par>
                        <p:par>
                          <p:cTn id="60" fill="hold">
                            <p:stCondLst>
                              <p:cond delay="2500"/>
                            </p:stCondLst>
                            <p:childTnLst>
                              <p:par>
                                <p:cTn id="61" presetID="22" presetClass="entr" presetSubtype="4"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par>
                          <p:cTn id="64" fill="hold">
                            <p:stCondLst>
                              <p:cond delay="3000"/>
                            </p:stCondLst>
                            <p:childTnLst>
                              <p:par>
                                <p:cTn id="65" presetID="2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par>
                                <p:cTn id="68" presetID="22" presetClass="entr" presetSubtype="4"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par>
                                <p:cTn id="71" presetID="22" presetClass="entr" presetSubtype="4"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par>
                                <p:cTn id="74" presetID="22" presetClass="entr" presetSubtype="4"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par>
                                <p:cTn id="77" presetID="3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50" fill="hold"/>
                                        <p:tgtEl>
                                          <p:spTgt spid="16"/>
                                        </p:tgtEl>
                                        <p:attrNameLst>
                                          <p:attrName>ppt_w</p:attrName>
                                        </p:attrNameLst>
                                      </p:cBhvr>
                                      <p:tavLst>
                                        <p:tav tm="0">
                                          <p:val>
                                            <p:fltVal val="0"/>
                                          </p:val>
                                        </p:tav>
                                        <p:tav tm="100000">
                                          <p:val>
                                            <p:strVal val="#ppt_w"/>
                                          </p:val>
                                        </p:tav>
                                      </p:tavLst>
                                    </p:anim>
                                    <p:anim calcmode="lin" valueType="num">
                                      <p:cBhvr>
                                        <p:cTn id="80" dur="250" fill="hold"/>
                                        <p:tgtEl>
                                          <p:spTgt spid="16"/>
                                        </p:tgtEl>
                                        <p:attrNameLst>
                                          <p:attrName>ppt_h</p:attrName>
                                        </p:attrNameLst>
                                      </p:cBhvr>
                                      <p:tavLst>
                                        <p:tav tm="0">
                                          <p:val>
                                            <p:fltVal val="0"/>
                                          </p:val>
                                        </p:tav>
                                        <p:tav tm="100000">
                                          <p:val>
                                            <p:strVal val="#ppt_h"/>
                                          </p:val>
                                        </p:tav>
                                      </p:tavLst>
                                    </p:anim>
                                    <p:anim calcmode="lin" valueType="num">
                                      <p:cBhvr>
                                        <p:cTn id="81" dur="250" fill="hold"/>
                                        <p:tgtEl>
                                          <p:spTgt spid="16"/>
                                        </p:tgtEl>
                                        <p:attrNameLst>
                                          <p:attrName>style.rotation</p:attrName>
                                        </p:attrNameLst>
                                      </p:cBhvr>
                                      <p:tavLst>
                                        <p:tav tm="0">
                                          <p:val>
                                            <p:fltVal val="90"/>
                                          </p:val>
                                        </p:tav>
                                        <p:tav tm="100000">
                                          <p:val>
                                            <p:fltVal val="0"/>
                                          </p:val>
                                        </p:tav>
                                      </p:tavLst>
                                    </p:anim>
                                    <p:animEffect transition="in" filter="fade">
                                      <p:cBhvr>
                                        <p:cTn id="82" dur="250"/>
                                        <p:tgtEl>
                                          <p:spTgt spid="16"/>
                                        </p:tgtEl>
                                      </p:cBhvr>
                                    </p:animEffect>
                                  </p:childTnLst>
                                </p:cTn>
                              </p:par>
                              <p:par>
                                <p:cTn id="83" presetID="42" presetClass="path" presetSubtype="0" accel="50000" decel="50000" fill="hold" nodeType="withEffect">
                                  <p:stCondLst>
                                    <p:cond delay="0"/>
                                  </p:stCondLst>
                                  <p:childTnLst>
                                    <p:animMotion origin="layout" path="M 2.77778E-7 -4.07407E-6 L -0.1974 -0.34236 " pathEditMode="relative" rAng="0" ptsTypes="AA">
                                      <p:cBhvr>
                                        <p:cTn id="84" dur="1000" fill="hold"/>
                                        <p:tgtEl>
                                          <p:spTgt spid="16"/>
                                        </p:tgtEl>
                                        <p:attrNameLst>
                                          <p:attrName>ppt_x</p:attrName>
                                          <p:attrName>ppt_y</p:attrName>
                                        </p:attrNameLst>
                                      </p:cBhvr>
                                      <p:rCtr x="-9900" y="-17100"/>
                                    </p:animMotion>
                                  </p:childTnLst>
                                </p:cTn>
                              </p:par>
                            </p:childTnLst>
                          </p:cTn>
                        </p:par>
                        <p:par>
                          <p:cTn id="85" fill="hold">
                            <p:stCondLst>
                              <p:cond delay="3500"/>
                            </p:stCondLst>
                            <p:childTnLst>
                              <p:par>
                                <p:cTn id="86" presetID="22" presetClass="entr" presetSubtype="4"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00"/>
                                        <p:tgtEl>
                                          <p:spTgt spid="8"/>
                                        </p:tgtEl>
                                      </p:cBhvr>
                                    </p:animEffect>
                                  </p:childTnLst>
                                </p:cTn>
                              </p:par>
                              <p:par>
                                <p:cTn id="89" presetID="22" presetClass="entr" presetSubtype="4"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par>
                                <p:cTn id="92" presetID="21" presetClass="entr" presetSubtype="1"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heel(1)">
                                      <p:cBhvr>
                                        <p:cTn id="94" dur="2000"/>
                                        <p:tgtEl>
                                          <p:spTgt spid="38"/>
                                        </p:tgtEl>
                                      </p:cBhvr>
                                    </p:animEffect>
                                  </p:childTnLst>
                                </p:cTn>
                              </p:par>
                              <p:par>
                                <p:cTn id="95" presetID="10" presetClass="entr" presetSubtype="0"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1" presetClass="entr" presetSubtype="0" fill="hold" nodeType="withEffect">
                                  <p:stCondLst>
                                    <p:cond delay="0"/>
                                  </p:stCondLst>
                                  <p:childTnLst>
                                    <p:set>
                                      <p:cBhvr>
                                        <p:cTn id="99" dur="1" fill="hold">
                                          <p:stCondLst>
                                            <p:cond delay="0"/>
                                          </p:stCondLst>
                                        </p:cTn>
                                        <p:tgtEl>
                                          <p:spTgt spid="3"/>
                                        </p:tgtEl>
                                        <p:attrNameLst>
                                          <p:attrName>style.visibility</p:attrName>
                                        </p:attrNameLst>
                                      </p:cBhvr>
                                      <p:to>
                                        <p:strVal val="visible"/>
                                      </p:to>
                                    </p:set>
                                  </p:childTnLst>
                                </p:cTn>
                              </p:par>
                              <p:par>
                                <p:cTn id="100" presetID="42" presetClass="path" presetSubtype="0" accel="50000" decel="50000" fill="hold" nodeType="withEffect">
                                  <p:stCondLst>
                                    <p:cond delay="0"/>
                                  </p:stCondLst>
                                  <p:childTnLst>
                                    <p:animMotion origin="layout" path="M -5.55556E-7 4.07407E-6 L 0.36476 -0.09584 " pathEditMode="relative" rAng="0" ptsTypes="AA">
                                      <p:cBhvr>
                                        <p:cTn id="101" dur="2000" fill="hold"/>
                                        <p:tgtEl>
                                          <p:spTgt spid="3"/>
                                        </p:tgtEl>
                                        <p:attrNameLst>
                                          <p:attrName>ppt_x</p:attrName>
                                          <p:attrName>ppt_y</p:attrName>
                                        </p:attrNameLst>
                                      </p:cBhvr>
                                      <p:rCtr x="18200" y="-4800"/>
                                    </p:animMotion>
                                  </p:childTnLst>
                                </p:cTn>
                              </p:par>
                              <p:par>
                                <p:cTn id="102" presetID="1" presetClass="entr" presetSubtype="0" fill="hold" nodeType="withEffect">
                                  <p:stCondLst>
                                    <p:cond delay="0"/>
                                  </p:stCondLst>
                                  <p:childTnLst>
                                    <p:set>
                                      <p:cBhvr>
                                        <p:cTn id="103" dur="1" fill="hold">
                                          <p:stCondLst>
                                            <p:cond delay="0"/>
                                          </p:stCondLst>
                                        </p:cTn>
                                        <p:tgtEl>
                                          <p:spTgt spid="39"/>
                                        </p:tgtEl>
                                        <p:attrNameLst>
                                          <p:attrName>style.visibility</p:attrName>
                                        </p:attrNameLst>
                                      </p:cBhvr>
                                      <p:to>
                                        <p:strVal val="visible"/>
                                      </p:to>
                                    </p:set>
                                  </p:childTnLst>
                                </p:cTn>
                              </p:par>
                              <p:par>
                                <p:cTn id="104" presetID="42" presetClass="path" presetSubtype="0" accel="50000" decel="50000" fill="hold" nodeType="withEffect">
                                  <p:stCondLst>
                                    <p:cond delay="0"/>
                                  </p:stCondLst>
                                  <p:childTnLst>
                                    <p:animMotion origin="layout" path="M 1.11111E-6 4.07407E-6 L 0.04427 0.34676 " pathEditMode="relative" rAng="0" ptsTypes="AA">
                                      <p:cBhvr>
                                        <p:cTn id="105" dur="2000" fill="hold"/>
                                        <p:tgtEl>
                                          <p:spTgt spid="39"/>
                                        </p:tgtEl>
                                        <p:attrNameLst>
                                          <p:attrName>ppt_x</p:attrName>
                                          <p:attrName>ppt_y</p:attrName>
                                        </p:attrNameLst>
                                      </p:cBhvr>
                                      <p:rCtr x="2200" y="17300"/>
                                    </p:animMotion>
                                  </p:childTnLst>
                                </p:cTn>
                              </p:par>
                              <p:par>
                                <p:cTn id="106" presetID="1" presetClass="entr" presetSubtype="0" fill="hold" nodeType="with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42" presetClass="path" presetSubtype="0" accel="50000" decel="50000" fill="hold" nodeType="withEffect">
                                  <p:stCondLst>
                                    <p:cond delay="0"/>
                                  </p:stCondLst>
                                  <p:childTnLst>
                                    <p:animMotion origin="layout" path="M 1.38889E-6 -3.7037E-7 L 0.59358 0.27269 " pathEditMode="relative" rAng="0" ptsTypes="AA">
                                      <p:cBhvr>
                                        <p:cTn id="109" dur="2000" fill="hold"/>
                                        <p:tgtEl>
                                          <p:spTgt spid="40"/>
                                        </p:tgtEl>
                                        <p:attrNameLst>
                                          <p:attrName>ppt_x</p:attrName>
                                          <p:attrName>ppt_y</p:attrName>
                                        </p:attrNameLst>
                                      </p:cBhvr>
                                      <p:rCtr x="29700" y="13600"/>
                                    </p:animMotion>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wipe(down)">
                                      <p:cBhvr>
                                        <p:cTn id="1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755576" y="2322860"/>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专业任选课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123728" y="2401245"/>
          <a:ext cx="2880320" cy="4196107"/>
        </p:xfrm>
        <a:graphic>
          <a:graphicData uri="http://schemas.openxmlformats.org/drawingml/2006/table">
            <a:tbl>
              <a:tblPr>
                <a:tableStyleId>{93296810-A885-4BE3-A3E7-6D5BEEA58F35}</a:tableStyleId>
              </a:tblPr>
              <a:tblGrid>
                <a:gridCol w="647854"/>
                <a:gridCol w="2232466"/>
              </a:tblGrid>
              <a:tr h="459580">
                <a:tc>
                  <a:txBody>
                    <a:bodyPr/>
                    <a:lstStyle/>
                    <a:p>
                      <a:pPr algn="ctr">
                        <a:spcAft>
                          <a:spcPts val="0"/>
                        </a:spcAft>
                      </a:pPr>
                      <a:r>
                        <a:rPr lang="en-US" sz="1100" b="1" kern="100" dirty="0">
                          <a:effectLst/>
                          <a:latin typeface="Times New Roman" panose="02020603050405020304"/>
                          <a:ea typeface="楷体_GB2312"/>
                        </a:rPr>
                        <a:t>1</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体育社会学</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dirty="0">
                          <a:effectLst/>
                          <a:latin typeface="Times New Roman" panose="02020603050405020304"/>
                          <a:ea typeface="宋体" panose="02010600030101010101" pitchFamily="2" charset="-122"/>
                        </a:rPr>
                        <a:t>2</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体育统计学</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9467">
                <a:tc>
                  <a:txBody>
                    <a:bodyPr/>
                    <a:lstStyle/>
                    <a:p>
                      <a:pPr algn="ctr">
                        <a:spcAft>
                          <a:spcPts val="0"/>
                        </a:spcAft>
                      </a:pPr>
                      <a:r>
                        <a:rPr lang="en-US" sz="1100" b="1" kern="100">
                          <a:effectLst/>
                          <a:latin typeface="Times New Roman" panose="02020603050405020304"/>
                          <a:ea typeface="楷体_GB2312"/>
                        </a:rPr>
                        <a:t>3</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体育史</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a:effectLst/>
                          <a:latin typeface="Times New Roman" panose="02020603050405020304"/>
                          <a:ea typeface="楷体_GB2312"/>
                        </a:rPr>
                        <a:t>4</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运动营养学</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a:effectLst/>
                          <a:latin typeface="Times New Roman" panose="02020603050405020304"/>
                          <a:ea typeface="楷体_GB2312"/>
                        </a:rPr>
                        <a:t>5</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健身锻炼方法与评定</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a:effectLst/>
                          <a:latin typeface="Times New Roman" panose="02020603050405020304"/>
                          <a:ea typeface="楷体_GB2312"/>
                        </a:rPr>
                        <a:t>6</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针灸与按摩基础理论与方法</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a:effectLst/>
                          <a:latin typeface="Times New Roman" panose="02020603050405020304"/>
                          <a:ea typeface="楷体_GB2312"/>
                        </a:rPr>
                        <a:t>7</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体育产业经营管理</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a:effectLst/>
                          <a:latin typeface="Times New Roman" panose="02020603050405020304"/>
                          <a:ea typeface="楷体_GB2312"/>
                        </a:rPr>
                        <a:t>8</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社会体育学</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9580">
                <a:tc>
                  <a:txBody>
                    <a:bodyPr/>
                    <a:lstStyle/>
                    <a:p>
                      <a:pPr algn="ctr">
                        <a:spcAft>
                          <a:spcPts val="0"/>
                        </a:spcAft>
                      </a:pPr>
                      <a:r>
                        <a:rPr lang="en-US" sz="1100" b="1" kern="100">
                          <a:effectLst/>
                          <a:latin typeface="Times New Roman" panose="02020603050405020304"/>
                          <a:ea typeface="楷体_GB2312"/>
                        </a:rPr>
                        <a:t>9</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200" b="1" kern="0" dirty="0">
                          <a:effectLst/>
                          <a:latin typeface="Times New Roman" panose="02020603050405020304"/>
                          <a:ea typeface="宋体" panose="02010600030101010101" pitchFamily="2" charset="-122"/>
                          <a:cs typeface="宋体" panose="02010600030101010101" pitchFamily="2" charset="-122"/>
                        </a:rPr>
                        <a:t>体育绘图</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580112" y="2371447"/>
          <a:ext cx="2952328" cy="4225908"/>
        </p:xfrm>
        <a:graphic>
          <a:graphicData uri="http://schemas.openxmlformats.org/drawingml/2006/table">
            <a:tbl>
              <a:tblPr>
                <a:tableStyleId>{93296810-A885-4BE3-A3E7-6D5BEEA58F35}</a:tableStyleId>
              </a:tblPr>
              <a:tblGrid>
                <a:gridCol w="632429"/>
                <a:gridCol w="2319899"/>
              </a:tblGrid>
              <a:tr h="278619">
                <a:tc>
                  <a:txBody>
                    <a:bodyPr/>
                    <a:lstStyle/>
                    <a:p>
                      <a:pPr algn="ctr">
                        <a:spcAft>
                          <a:spcPts val="0"/>
                        </a:spcAft>
                      </a:pPr>
                      <a:r>
                        <a:rPr lang="en-US" sz="900" b="1" kern="100">
                          <a:effectLst/>
                          <a:latin typeface="Times New Roman" panose="02020603050405020304"/>
                          <a:ea typeface="楷体_GB2312"/>
                        </a:rPr>
                        <a:t>1</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游泳</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2</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舞蹈</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242">
                <a:tc>
                  <a:txBody>
                    <a:bodyPr/>
                    <a:lstStyle/>
                    <a:p>
                      <a:pPr algn="ctr">
                        <a:spcAft>
                          <a:spcPts val="0"/>
                        </a:spcAft>
                      </a:pPr>
                      <a:r>
                        <a:rPr lang="en-US" sz="900" b="1" kern="100">
                          <a:effectLst/>
                          <a:latin typeface="Times New Roman" panose="02020603050405020304"/>
                          <a:ea typeface="楷体_GB2312"/>
                        </a:rPr>
                        <a:t>3</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团体操创编理论与实践</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4</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排球</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5</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网球</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6</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羽毛球</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7</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健美运动</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8</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保健气功</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9</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空手道</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10</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毽球</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11</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户外运动</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12</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苗族鼓舞</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13</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龙舟</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14</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a:effectLst/>
                          <a:latin typeface="Times New Roman" panose="02020603050405020304"/>
                          <a:ea typeface="宋体" panose="02010600030101010101" pitchFamily="2" charset="-122"/>
                          <a:cs typeface="宋体" panose="02010600030101010101" pitchFamily="2" charset="-122"/>
                        </a:rPr>
                        <a:t>民族健身操</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619">
                <a:tc>
                  <a:txBody>
                    <a:bodyPr/>
                    <a:lstStyle/>
                    <a:p>
                      <a:pPr algn="ctr">
                        <a:spcAft>
                          <a:spcPts val="0"/>
                        </a:spcAft>
                      </a:pPr>
                      <a:r>
                        <a:rPr lang="en-US" sz="900" b="1" kern="100">
                          <a:effectLst/>
                          <a:latin typeface="Times New Roman" panose="02020603050405020304"/>
                          <a:ea typeface="楷体_GB2312"/>
                        </a:rPr>
                        <a:t>15</a:t>
                      </a:r>
                      <a:endParaRPr lang="zh-CN" sz="12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spcAft>
                          <a:spcPts val="0"/>
                        </a:spcAft>
                      </a:pPr>
                      <a:r>
                        <a:rPr lang="zh-CN" sz="1100" b="1" kern="0" dirty="0">
                          <a:effectLst/>
                          <a:latin typeface="Times New Roman" panose="02020603050405020304"/>
                          <a:ea typeface="宋体" panose="02010600030101010101" pitchFamily="2" charset="-122"/>
                          <a:cs typeface="宋体" panose="02010600030101010101" pitchFamily="2" charset="-122"/>
                        </a:rPr>
                        <a:t>舞龙舞狮</a:t>
                      </a:r>
                      <a:endParaRPr lang="zh-CN" sz="12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44279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707904" y="332656"/>
            <a:ext cx="3024336" cy="3024336"/>
            <a:chOff x="2123728" y="476672"/>
            <a:chExt cx="3024336" cy="3024336"/>
          </a:xfrm>
        </p:grpSpPr>
        <p:sp>
          <p:nvSpPr>
            <p:cNvPr id="15" name="弦形 14"/>
            <p:cNvSpPr/>
            <p:nvPr/>
          </p:nvSpPr>
          <p:spPr>
            <a:xfrm rot="5400000">
              <a:off x="2123728"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483768" y="692696"/>
              <a:ext cx="2376264"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武术与</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民族传统体育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051720" y="1628800"/>
            <a:ext cx="3024088" cy="694060"/>
          </a:xfrm>
          <a:prstGeom prst="rect">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理论任选</a:t>
            </a:r>
            <a:r>
              <a:rPr lang="en-US" altLang="zh-CN" sz="2800" b="1" dirty="0" smtClean="0"/>
              <a:t>5</a:t>
            </a:r>
            <a:r>
              <a:rPr lang="zh-CN" altLang="en-US" sz="2800" b="1" dirty="0" smtClean="0"/>
              <a:t>门</a:t>
            </a:r>
            <a:endParaRPr lang="zh-CN" altLang="en-US" sz="2800" b="1" dirty="0"/>
          </a:p>
        </p:txBody>
      </p:sp>
      <p:sp>
        <p:nvSpPr>
          <p:cNvPr id="17" name="矩形 16"/>
          <p:cNvSpPr/>
          <p:nvPr/>
        </p:nvSpPr>
        <p:spPr>
          <a:xfrm>
            <a:off x="5508104" y="1628800"/>
            <a:ext cx="3024088" cy="694060"/>
          </a:xfrm>
          <a:prstGeom prst="rect">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技术任选</a:t>
            </a:r>
            <a:r>
              <a:rPr lang="en-US" altLang="zh-CN" sz="2800" b="1" dirty="0" smtClean="0"/>
              <a:t>6</a:t>
            </a:r>
            <a:r>
              <a:rPr lang="zh-CN" altLang="en-US" sz="2800" b="1" dirty="0" smtClean="0"/>
              <a:t>门</a:t>
            </a:r>
            <a:endParaRPr lang="zh-CN" altLang="en-US" sz="28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Box 6"/>
          <p:cNvSpPr txBox="1"/>
          <p:nvPr/>
        </p:nvSpPr>
        <p:spPr>
          <a:xfrm>
            <a:off x="755576" y="2322860"/>
            <a:ext cx="1008112" cy="2945368"/>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教育基础课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123728" y="2401245"/>
          <a:ext cx="2880320" cy="4141795"/>
        </p:xfrm>
        <a:graphic>
          <a:graphicData uri="http://schemas.openxmlformats.org/drawingml/2006/table">
            <a:tbl>
              <a:tblPr>
                <a:tableStyleId>{93296810-A885-4BE3-A3E7-6D5BEEA58F35}</a:tableStyleId>
              </a:tblPr>
              <a:tblGrid>
                <a:gridCol w="432048"/>
                <a:gridCol w="2448272"/>
              </a:tblGrid>
              <a:tr h="451693">
                <a:tc>
                  <a:txBody>
                    <a:bodyPr/>
                    <a:lstStyle/>
                    <a:p>
                      <a:pPr algn="ctr">
                        <a:spcAft>
                          <a:spcPts val="0"/>
                        </a:spcAft>
                      </a:pPr>
                      <a:r>
                        <a:rPr lang="en-US" sz="1100" b="1" kern="100" dirty="0">
                          <a:effectLst/>
                          <a:latin typeface="+mn-ea"/>
                          <a:ea typeface="+mn-ea"/>
                        </a:rPr>
                        <a:t>1</a:t>
                      </a:r>
                      <a:endParaRPr lang="zh-CN" sz="14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a:effectLst/>
                          <a:latin typeface="+mn-ea"/>
                          <a:ea typeface="+mn-ea"/>
                        </a:rPr>
                        <a:t>教育心理学</a:t>
                      </a:r>
                      <a:endParaRPr lang="zh-CN" sz="18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dirty="0">
                          <a:effectLst/>
                          <a:latin typeface="+mn-ea"/>
                          <a:ea typeface="+mn-ea"/>
                        </a:rPr>
                        <a:t>2</a:t>
                      </a:r>
                      <a:endParaRPr lang="zh-CN" sz="14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effectLst/>
                          <a:latin typeface="+mn-ea"/>
                          <a:ea typeface="+mn-ea"/>
                        </a:rPr>
                        <a:t>教育学基础</a:t>
                      </a:r>
                      <a:endParaRPr lang="zh-CN" sz="18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52">
                <a:tc>
                  <a:txBody>
                    <a:bodyPr/>
                    <a:lstStyle/>
                    <a:p>
                      <a:pPr algn="ctr">
                        <a:spcAft>
                          <a:spcPts val="0"/>
                        </a:spcAft>
                      </a:pPr>
                      <a:r>
                        <a:rPr lang="en-US" sz="1100" b="1" kern="100">
                          <a:effectLst/>
                          <a:latin typeface="+mn-ea"/>
                          <a:ea typeface="+mn-ea"/>
                        </a:rPr>
                        <a:t>3</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effectLst/>
                          <a:latin typeface="+mn-ea"/>
                          <a:ea typeface="+mn-ea"/>
                        </a:rPr>
                        <a:t>教师道德与专业发展</a:t>
                      </a:r>
                      <a:endParaRPr lang="zh-CN" sz="18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a:effectLst/>
                          <a:latin typeface="+mn-ea"/>
                          <a:ea typeface="+mn-ea"/>
                        </a:rPr>
                        <a:t>4</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effectLst/>
                          <a:latin typeface="+mn-ea"/>
                          <a:ea typeface="+mn-ea"/>
                        </a:rPr>
                        <a:t>教师书写技能</a:t>
                      </a:r>
                      <a:endParaRPr lang="zh-CN" sz="18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a:effectLst/>
                          <a:latin typeface="+mn-ea"/>
                          <a:ea typeface="+mn-ea"/>
                        </a:rPr>
                        <a:t>5</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effectLst/>
                          <a:latin typeface="+mn-ea"/>
                          <a:ea typeface="+mn-ea"/>
                        </a:rPr>
                        <a:t>普通话与教师口语</a:t>
                      </a:r>
                      <a:endParaRPr lang="zh-CN" sz="18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a:effectLst/>
                          <a:latin typeface="+mn-ea"/>
                          <a:ea typeface="+mn-ea"/>
                        </a:rPr>
                        <a:t>6</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effectLst/>
                          <a:latin typeface="+mn-ea"/>
                          <a:ea typeface="+mn-ea"/>
                        </a:rPr>
                        <a:t>现代教育技术应用</a:t>
                      </a:r>
                      <a:endParaRPr lang="zh-CN" sz="1800" b="1" kern="100" dirty="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a:effectLst/>
                          <a:latin typeface="+mn-ea"/>
                          <a:ea typeface="+mn-ea"/>
                        </a:rPr>
                        <a:t>7</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solidFill>
                            <a:schemeClr val="dk1"/>
                          </a:solidFill>
                          <a:effectLst/>
                          <a:latin typeface="+mn-ea"/>
                          <a:ea typeface="+mn-ea"/>
                          <a:cs typeface="+mn-cs"/>
                        </a:rPr>
                        <a:t>中学体育课程教学理论与方法</a:t>
                      </a:r>
                      <a:endParaRPr lang="zh-CN" sz="1400" b="1" kern="100" dirty="0">
                        <a:solidFill>
                          <a:schemeClr val="dk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a:effectLst/>
                          <a:latin typeface="+mn-ea"/>
                          <a:ea typeface="+mn-ea"/>
                        </a:rPr>
                        <a:t>8</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solidFill>
                            <a:schemeClr val="dk1"/>
                          </a:solidFill>
                          <a:effectLst/>
                          <a:latin typeface="+mn-ea"/>
                          <a:ea typeface="+mn-ea"/>
                          <a:cs typeface="+mn-cs"/>
                        </a:rPr>
                        <a:t>中学体育教学技能</a:t>
                      </a:r>
                      <a:r>
                        <a:rPr lang="en-US" sz="1400" b="1" kern="100" dirty="0">
                          <a:solidFill>
                            <a:schemeClr val="dk1"/>
                          </a:solidFill>
                          <a:effectLst/>
                          <a:latin typeface="+mn-ea"/>
                          <a:ea typeface="+mn-ea"/>
                          <a:cs typeface="+mn-cs"/>
                        </a:rPr>
                        <a:t>1</a:t>
                      </a:r>
                      <a:endParaRPr lang="zh-CN" sz="1400" b="1" kern="100" dirty="0">
                        <a:solidFill>
                          <a:schemeClr val="dk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93">
                <a:tc>
                  <a:txBody>
                    <a:bodyPr/>
                    <a:lstStyle/>
                    <a:p>
                      <a:pPr algn="ctr">
                        <a:spcAft>
                          <a:spcPts val="0"/>
                        </a:spcAft>
                      </a:pPr>
                      <a:r>
                        <a:rPr lang="en-US" sz="1100" b="1" kern="100">
                          <a:effectLst/>
                          <a:latin typeface="+mn-ea"/>
                          <a:ea typeface="+mn-ea"/>
                        </a:rPr>
                        <a:t>9</a:t>
                      </a:r>
                      <a:endParaRPr lang="zh-CN" sz="1400" b="1" kern="100">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0"/>
                        </a:spcAft>
                      </a:pPr>
                      <a:r>
                        <a:rPr lang="zh-CN" sz="1400" b="1" kern="100" dirty="0">
                          <a:solidFill>
                            <a:schemeClr val="dk1"/>
                          </a:solidFill>
                          <a:effectLst/>
                          <a:latin typeface="+mn-ea"/>
                          <a:ea typeface="+mn-ea"/>
                          <a:cs typeface="+mn-cs"/>
                        </a:rPr>
                        <a:t>中学体育教学技能</a:t>
                      </a:r>
                      <a:r>
                        <a:rPr lang="en-US" sz="1400" b="1" kern="100" dirty="0">
                          <a:solidFill>
                            <a:schemeClr val="dk1"/>
                          </a:solidFill>
                          <a:effectLst/>
                          <a:latin typeface="+mn-ea"/>
                          <a:ea typeface="+mn-ea"/>
                          <a:cs typeface="+mn-cs"/>
                        </a:rPr>
                        <a:t>2</a:t>
                      </a:r>
                      <a:endParaRPr lang="zh-CN" sz="1400" b="1" kern="100" dirty="0">
                        <a:solidFill>
                          <a:schemeClr val="dk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580112" y="2371444"/>
          <a:ext cx="2952328" cy="4153899"/>
        </p:xfrm>
        <a:graphic>
          <a:graphicData uri="http://schemas.openxmlformats.org/drawingml/2006/table">
            <a:tbl>
              <a:tblPr>
                <a:tableStyleId>{93296810-A885-4BE3-A3E7-6D5BEEA58F35}</a:tableStyleId>
              </a:tblPr>
              <a:tblGrid>
                <a:gridCol w="432048"/>
                <a:gridCol w="2520280"/>
              </a:tblGrid>
              <a:tr h="508599">
                <a:tc>
                  <a:txBody>
                    <a:bodyPr/>
                    <a:lstStyle/>
                    <a:p>
                      <a:pPr algn="ctr">
                        <a:spcAft>
                          <a:spcPts val="0"/>
                        </a:spcAft>
                      </a:pPr>
                      <a:r>
                        <a:rPr lang="en-US" sz="1400" b="1" kern="100" dirty="0">
                          <a:effectLst/>
                          <a:latin typeface="Times New Roman" panose="02020603050405020304"/>
                          <a:ea typeface="楷体_GB2312"/>
                        </a:rPr>
                        <a:t>1</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班级管理</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8599">
                <a:tc>
                  <a:txBody>
                    <a:bodyPr/>
                    <a:lstStyle/>
                    <a:p>
                      <a:pPr algn="ctr">
                        <a:spcAft>
                          <a:spcPts val="0"/>
                        </a:spcAft>
                      </a:pPr>
                      <a:r>
                        <a:rPr lang="en-US" sz="1400" b="1" kern="100">
                          <a:effectLst/>
                          <a:latin typeface="Times New Roman" panose="02020603050405020304"/>
                          <a:ea typeface="楷体_GB2312"/>
                        </a:rPr>
                        <a:t>2</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中学生心理发展</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93706">
                <a:tc>
                  <a:txBody>
                    <a:bodyPr/>
                    <a:lstStyle/>
                    <a:p>
                      <a:pPr algn="ctr">
                        <a:spcAft>
                          <a:spcPts val="0"/>
                        </a:spcAft>
                      </a:pPr>
                      <a:r>
                        <a:rPr lang="en-US" sz="1400" b="1" kern="100">
                          <a:effectLst/>
                          <a:latin typeface="Times New Roman" panose="02020603050405020304"/>
                          <a:ea typeface="楷体_GB2312"/>
                        </a:rPr>
                        <a:t>3</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基础教育课程改革</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8599">
                <a:tc>
                  <a:txBody>
                    <a:bodyPr/>
                    <a:lstStyle/>
                    <a:p>
                      <a:pPr algn="ctr">
                        <a:spcAft>
                          <a:spcPts val="0"/>
                        </a:spcAft>
                      </a:pPr>
                      <a:r>
                        <a:rPr lang="en-US" sz="1400" b="1" kern="100">
                          <a:effectLst/>
                          <a:latin typeface="Times New Roman" panose="02020603050405020304"/>
                          <a:ea typeface="楷体_GB2312"/>
                        </a:rPr>
                        <a:t>4</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教育政策与法规</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08599">
                <a:tc>
                  <a:txBody>
                    <a:bodyPr/>
                    <a:lstStyle/>
                    <a:p>
                      <a:pPr algn="ctr">
                        <a:spcAft>
                          <a:spcPts val="0"/>
                        </a:spcAft>
                      </a:pPr>
                      <a:r>
                        <a:rPr lang="en-US" sz="1400" b="1" kern="100" dirty="0">
                          <a:effectLst/>
                          <a:latin typeface="Times New Roman" panose="02020603050405020304"/>
                          <a:ea typeface="楷体_GB2312"/>
                        </a:rPr>
                        <a:t>5</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中学体育课程教材研究</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08599">
                <a:tc>
                  <a:txBody>
                    <a:bodyPr/>
                    <a:lstStyle/>
                    <a:p>
                      <a:pPr algn="ctr">
                        <a:spcAft>
                          <a:spcPts val="0"/>
                        </a:spcAft>
                      </a:pPr>
                      <a:r>
                        <a:rPr lang="en-US" sz="1400" b="1" kern="100">
                          <a:effectLst/>
                          <a:latin typeface="Times New Roman" panose="02020603050405020304"/>
                          <a:ea typeface="楷体_GB2312"/>
                        </a:rPr>
                        <a:t>6</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中学体育教学科研方法</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08599">
                <a:tc>
                  <a:txBody>
                    <a:bodyPr/>
                    <a:lstStyle/>
                    <a:p>
                      <a:pPr algn="ctr">
                        <a:spcAft>
                          <a:spcPts val="0"/>
                        </a:spcAft>
                      </a:pPr>
                      <a:r>
                        <a:rPr lang="en-US" sz="1400" b="1" kern="100">
                          <a:effectLst/>
                          <a:latin typeface="Times New Roman" panose="02020603050405020304"/>
                          <a:ea typeface="楷体_GB2312"/>
                        </a:rPr>
                        <a:t>7</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中学体育教学设计</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08599">
                <a:tc>
                  <a:txBody>
                    <a:bodyPr/>
                    <a:lstStyle/>
                    <a:p>
                      <a:pPr algn="ctr">
                        <a:spcAft>
                          <a:spcPts val="0"/>
                        </a:spcAft>
                      </a:pPr>
                      <a:r>
                        <a:rPr lang="en-US" sz="1400" b="1" kern="100">
                          <a:effectLst/>
                          <a:latin typeface="Times New Roman" panose="02020603050405020304"/>
                          <a:ea typeface="楷体_GB2312"/>
                        </a:rPr>
                        <a:t>8</a:t>
                      </a:r>
                      <a:endParaRPr lang="zh-CN" sz="1400" b="1" kern="10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lnSpc>
                          <a:spcPct val="110000"/>
                        </a:lnSpc>
                        <a:spcAft>
                          <a:spcPts val="0"/>
                        </a:spcAft>
                      </a:pPr>
                      <a:r>
                        <a:rPr lang="zh-CN" sz="1400" b="1" kern="100" dirty="0">
                          <a:effectLst/>
                          <a:latin typeface="Times New Roman" panose="02020603050405020304"/>
                          <a:ea typeface="宋体" panose="02010600030101010101" pitchFamily="2" charset="-122"/>
                        </a:rPr>
                        <a:t>中学体育课程资源开发与利用</a:t>
                      </a:r>
                      <a:endParaRPr lang="zh-CN" sz="1400" b="1" kern="100" dirty="0">
                        <a:effectLst/>
                        <a:latin typeface="Times New Roman" panose="02020603050405020304"/>
                        <a:ea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5" name="TextBox 4"/>
          <p:cNvSpPr txBox="1"/>
          <p:nvPr/>
        </p:nvSpPr>
        <p:spPr>
          <a:xfrm>
            <a:off x="44279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707904" y="332656"/>
            <a:ext cx="3024336" cy="3024336"/>
            <a:chOff x="2123728" y="476672"/>
            <a:chExt cx="3024336" cy="3024336"/>
          </a:xfrm>
        </p:grpSpPr>
        <p:sp>
          <p:nvSpPr>
            <p:cNvPr id="15" name="弦形 14"/>
            <p:cNvSpPr/>
            <p:nvPr/>
          </p:nvSpPr>
          <p:spPr>
            <a:xfrm rot="5400000">
              <a:off x="2123728" y="476672"/>
              <a:ext cx="3024336" cy="3024336"/>
            </a:xfrm>
            <a:prstGeom prst="chord">
              <a:avLst>
                <a:gd name="adj1" fmla="val 5394608"/>
                <a:gd name="adj2" fmla="val 162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627784" y="1105580"/>
              <a:ext cx="2016224"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体育教育</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2051720" y="1628800"/>
            <a:ext cx="3024088" cy="694060"/>
          </a:xfrm>
          <a:prstGeom prst="rect">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必修</a:t>
            </a:r>
            <a:r>
              <a:rPr lang="en-US" altLang="zh-CN" sz="2800" b="1" dirty="0" smtClean="0"/>
              <a:t>9</a:t>
            </a:r>
            <a:r>
              <a:rPr lang="zh-CN" altLang="en-US" sz="2800" b="1" dirty="0" smtClean="0"/>
              <a:t>门</a:t>
            </a:r>
            <a:endParaRPr lang="zh-CN" altLang="en-US" sz="2800" b="1" dirty="0"/>
          </a:p>
        </p:txBody>
      </p:sp>
      <p:sp>
        <p:nvSpPr>
          <p:cNvPr id="17" name="矩形 16"/>
          <p:cNvSpPr/>
          <p:nvPr/>
        </p:nvSpPr>
        <p:spPr>
          <a:xfrm>
            <a:off x="5508104" y="1628800"/>
            <a:ext cx="3024088" cy="694060"/>
          </a:xfrm>
          <a:prstGeom prst="rect">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任选</a:t>
            </a:r>
            <a:r>
              <a:rPr lang="en-US" altLang="zh-CN" sz="2800" b="1" dirty="0" smtClean="0"/>
              <a:t>4</a:t>
            </a:r>
            <a:r>
              <a:rPr lang="zh-CN" altLang="en-US" sz="2800" b="1" dirty="0" smtClean="0"/>
              <a:t>门</a:t>
            </a:r>
            <a:endParaRPr lang="zh-CN" altLang="en-US" sz="28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2051720" y="548680"/>
            <a:ext cx="5040560" cy="715089"/>
          </a:xfrm>
          <a:prstGeom prst="roundRect">
            <a:avLst/>
          </a:prstGeom>
          <a:noFill/>
          <a:ln w="88900" cmpd="thickThin">
            <a:solidFill>
              <a:srgbClr val="00B0F0"/>
            </a:solidFill>
          </a:ln>
        </p:spPr>
        <p:txBody>
          <a:bodyPr wrap="square" rtlCol="0">
            <a:spAutoFit/>
          </a:bodyPr>
          <a:lstStyle/>
          <a:p>
            <a:pPr algn="ctr"/>
            <a:r>
              <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综合身体素质达标</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827584" y="1700808"/>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9" name="组合 8"/>
          <p:cNvGrpSpPr/>
          <p:nvPr/>
        </p:nvGrpSpPr>
        <p:grpSpPr>
          <a:xfrm>
            <a:off x="7347304" y="1772816"/>
            <a:ext cx="1329152" cy="3901436"/>
            <a:chOff x="3508" y="81281"/>
            <a:chExt cx="753088" cy="3901436"/>
          </a:xfrm>
        </p:grpSpPr>
        <p:sp>
          <p:nvSpPr>
            <p:cNvPr id="10" name="矩形 9"/>
            <p:cNvSpPr/>
            <p:nvPr/>
          </p:nvSpPr>
          <p:spPr>
            <a:xfrm rot="16200000">
              <a:off x="-1570666" y="1655455"/>
              <a:ext cx="3901436" cy="75308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矩形 10"/>
            <p:cNvSpPr/>
            <p:nvPr/>
          </p:nvSpPr>
          <p:spPr>
            <a:xfrm rot="16200000">
              <a:off x="-1570666" y="1655455"/>
              <a:ext cx="3901436" cy="753088"/>
            </a:xfrm>
            <a:prstGeom prst="rect">
              <a:avLst/>
            </a:prstGeom>
          </p:spPr>
          <p:style>
            <a:lnRef idx="0">
              <a:scrgbClr r="0" g="0" b="0"/>
            </a:lnRef>
            <a:fillRef idx="0">
              <a:scrgbClr r="0" g="0" b="0"/>
            </a:fillRef>
            <a:effectRef idx="0">
              <a:scrgbClr r="0" g="0" b="0"/>
            </a:effectRef>
            <a:fontRef idx="minor">
              <a:schemeClr val="lt1"/>
            </a:fontRef>
          </p:style>
          <p:txBody>
            <a:bodyPr spcFirstLastPara="0" vert="vert" wrap="square" lIns="33020" tIns="33020" rIns="33020" bIns="33020" numCol="1" spcCol="1270" anchor="ctr" anchorCtr="0">
              <a:noAutofit/>
            </a:bodyPr>
            <a:lstStyle/>
            <a:p>
              <a:pPr lvl="0" algn="ctr" defTabSz="2311400">
                <a:lnSpc>
                  <a:spcPct val="90000"/>
                </a:lnSpc>
                <a:spcBef>
                  <a:spcPct val="0"/>
                </a:spcBef>
                <a:spcAft>
                  <a:spcPct val="35000"/>
                </a:spcAft>
              </a:pPr>
              <a:r>
                <a:rPr lang="zh-CN" altLang="zh-CN" sz="3600" b="1" dirty="0">
                  <a:solidFill>
                    <a:srgbClr val="FFFF00"/>
                  </a:solidFill>
                  <a:effectLst>
                    <a:outerShdw blurRad="38100" dist="38100" dir="2700000" algn="tl">
                      <a:srgbClr val="000000">
                        <a:alpha val="43137"/>
                      </a:srgbClr>
                    </a:outerShdw>
                  </a:effectLst>
                </a:rPr>
                <a:t>不合格者可参加下一年度的测试</a:t>
              </a:r>
              <a:endParaRPr lang="zh-CN" altLang="en-US" sz="3600" kern="1200" dirty="0">
                <a:solidFill>
                  <a:srgbClr val="FFFF00"/>
                </a:solidFill>
              </a:endParaRPr>
            </a:p>
          </p:txBody>
        </p:sp>
      </p:grpSp>
      <p:sp>
        <p:nvSpPr>
          <p:cNvPr id="8" name="矩形 7"/>
          <p:cNvSpPr/>
          <p:nvPr/>
        </p:nvSpPr>
        <p:spPr>
          <a:xfrm>
            <a:off x="3396838" y="5877272"/>
            <a:ext cx="2350323" cy="461665"/>
          </a:xfrm>
          <a:prstGeom prst="rect">
            <a:avLst/>
          </a:prstGeom>
        </p:spPr>
        <p:txBody>
          <a:bodyPr wrap="none">
            <a:spAutoFit/>
          </a:bodyPr>
          <a:lstStyle/>
          <a:p>
            <a:r>
              <a:rPr lang="zh-CN" altLang="zh-CN" sz="2400" b="1" dirty="0">
                <a:solidFill>
                  <a:srgbClr val="FF0000"/>
                </a:solidFill>
                <a:effectLst>
                  <a:outerShdw blurRad="38100" dist="38100" dir="2700000" algn="tl">
                    <a:srgbClr val="000000">
                      <a:alpha val="43137"/>
                    </a:srgbClr>
                  </a:outerShdw>
                </a:effectLst>
              </a:rPr>
              <a:t>毕业前必须获得</a:t>
            </a:r>
            <a:endParaRPr lang="zh-CN" altLang="en-US" sz="2400"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AsOne/>
      </p:bldGraphic>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4294967295"/>
          </p:nvPr>
        </p:nvSpPr>
        <p:spPr>
          <a:xfrm>
            <a:off x="1550194" y="548680"/>
            <a:ext cx="6329362" cy="603250"/>
          </a:xfrm>
        </p:spPr>
        <p:txBody>
          <a:bodyPr/>
          <a:lstStyle/>
          <a:p>
            <a:pPr eaLnBrk="1" hangingPunct="1">
              <a:buFontTx/>
              <a:buNone/>
              <a:defRPr/>
            </a:pPr>
            <a:r>
              <a:rPr lang="en-US" altLang="zh-CN"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CN" altLang="en-US"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、课程的分类（按课程类型分）</a:t>
            </a:r>
            <a:endParaRPr lang="zh-CN" altLang="en-US"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 name="组合 20"/>
          <p:cNvGrpSpPr/>
          <p:nvPr/>
        </p:nvGrpSpPr>
        <p:grpSpPr bwMode="auto">
          <a:xfrm>
            <a:off x="2731020" y="1996083"/>
            <a:ext cx="2643188" cy="1571625"/>
            <a:chOff x="0" y="0"/>
            <a:chExt cx="2857520" cy="1714512"/>
          </a:xfrm>
        </p:grpSpPr>
        <p:sp>
          <p:nvSpPr>
            <p:cNvPr id="19460" name="椭圆 15"/>
            <p:cNvSpPr>
              <a:spLocks noChangeArrowheads="1"/>
            </p:cNvSpPr>
            <p:nvPr/>
          </p:nvSpPr>
          <p:spPr bwMode="auto">
            <a:xfrm>
              <a:off x="0" y="0"/>
              <a:ext cx="2857520" cy="1714512"/>
            </a:xfrm>
            <a:prstGeom prst="ellipse">
              <a:avLst/>
            </a:prstGeom>
            <a:noFill/>
            <a:ln w="25400">
              <a:solidFill>
                <a:srgbClr val="5C9524"/>
              </a:solidFill>
              <a:round/>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2294" name="Rectangle 3"/>
            <p:cNvSpPr txBox="1">
              <a:spLocks noChangeArrowheads="1"/>
            </p:cNvSpPr>
            <p:nvPr/>
          </p:nvSpPr>
          <p:spPr bwMode="auto">
            <a:xfrm>
              <a:off x="386152" y="500500"/>
              <a:ext cx="2085216" cy="6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20000"/>
                </a:spcBef>
                <a:defRPr/>
              </a:pPr>
              <a:r>
                <a:rPr lang="zh-CN" altLang="en-US" sz="4000" b="1"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理论课</a:t>
              </a:r>
              <a:endParaRPr lang="zh-CN" altLang="en-US" sz="4000" b="1"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3" name="组合 19"/>
          <p:cNvGrpSpPr/>
          <p:nvPr/>
        </p:nvGrpSpPr>
        <p:grpSpPr bwMode="auto">
          <a:xfrm>
            <a:off x="4016895" y="2924771"/>
            <a:ext cx="2500313" cy="1500187"/>
            <a:chOff x="0" y="0"/>
            <a:chExt cx="2857520" cy="1714512"/>
          </a:xfrm>
        </p:grpSpPr>
        <p:sp>
          <p:nvSpPr>
            <p:cNvPr id="19463" name="椭圆 16"/>
            <p:cNvSpPr>
              <a:spLocks noChangeArrowheads="1"/>
            </p:cNvSpPr>
            <p:nvPr/>
          </p:nvSpPr>
          <p:spPr bwMode="auto">
            <a:xfrm>
              <a:off x="0" y="0"/>
              <a:ext cx="2857520" cy="1714512"/>
            </a:xfrm>
            <a:prstGeom prst="ellipse">
              <a:avLst/>
            </a:prstGeom>
            <a:noFill/>
            <a:ln w="25400">
              <a:solidFill>
                <a:srgbClr val="5C9524"/>
              </a:solidFill>
              <a:round/>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solidFill>
                  <a:srgbClr val="DDE89A"/>
                </a:solidFill>
                <a:ea typeface="宋体" panose="02010600030101010101" pitchFamily="2" charset="-122"/>
              </a:endParaRPr>
            </a:p>
          </p:txBody>
        </p:sp>
        <p:sp>
          <p:nvSpPr>
            <p:cNvPr id="12297" name="Rectangle 3"/>
            <p:cNvSpPr txBox="1">
              <a:spLocks noChangeArrowheads="1"/>
            </p:cNvSpPr>
            <p:nvPr/>
          </p:nvSpPr>
          <p:spPr bwMode="auto">
            <a:xfrm>
              <a:off x="408218" y="489861"/>
              <a:ext cx="2122729" cy="60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20000"/>
                </a:spcBef>
                <a:defRPr/>
              </a:pPr>
              <a:r>
                <a:rPr lang="zh-CN" altLang="en-US" sz="40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实践课</a:t>
              </a:r>
              <a:endParaRPr lang="zh-CN" altLang="en-US" sz="40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12298" name="圆角矩形标注 24"/>
          <p:cNvSpPr>
            <a:spLocks noChangeArrowheads="1"/>
          </p:cNvSpPr>
          <p:nvPr/>
        </p:nvSpPr>
        <p:spPr bwMode="auto">
          <a:xfrm>
            <a:off x="697433" y="1988146"/>
            <a:ext cx="2000250" cy="2786062"/>
          </a:xfrm>
          <a:prstGeom prst="wedgeRoundRectCallout">
            <a:avLst>
              <a:gd name="adj1" fmla="val 70005"/>
              <a:gd name="adj2" fmla="val -17620"/>
              <a:gd name="adj3" fmla="val 16667"/>
            </a:avLst>
          </a:prstGeom>
          <a:noFill/>
          <a:ln w="25400" cmpd="sng">
            <a:solidFill>
              <a:srgbClr val="F5B1ED"/>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大学英语</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大学计算机</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思想道德修养</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学校体育学</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体育统计学</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运动训练学</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体育概论</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p:txBody>
      </p:sp>
      <p:sp>
        <p:nvSpPr>
          <p:cNvPr id="12299" name="矩形标注 25"/>
          <p:cNvSpPr>
            <a:spLocks noChangeArrowheads="1"/>
          </p:cNvSpPr>
          <p:nvPr/>
        </p:nvSpPr>
        <p:spPr bwMode="auto">
          <a:xfrm>
            <a:off x="3794645" y="4940896"/>
            <a:ext cx="4071938" cy="935037"/>
          </a:xfrm>
          <a:prstGeom prst="wedgeRectCallout">
            <a:avLst>
              <a:gd name="adj1" fmla="val -13236"/>
              <a:gd name="adj2" fmla="val -121477"/>
            </a:avLst>
          </a:prstGeom>
          <a:noFill/>
          <a:ln w="25400" cmpd="sng">
            <a:solidFill>
              <a:srgbClr val="7FD0DB"/>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田径、篮球、体操、健美操、体育舞蹈、足球、排球、乒乓球等</a:t>
            </a:r>
            <a:endPar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p:txBody>
      </p:sp>
      <p:sp>
        <p:nvSpPr>
          <p:cNvPr id="12300" name="圆角矩形标注 27"/>
          <p:cNvSpPr>
            <a:spLocks noChangeArrowheads="1"/>
          </p:cNvSpPr>
          <p:nvPr/>
        </p:nvSpPr>
        <p:spPr bwMode="auto">
          <a:xfrm>
            <a:off x="6387033" y="1700808"/>
            <a:ext cx="1857375" cy="1943100"/>
          </a:xfrm>
          <a:prstGeom prst="wedgeRoundRectCallout">
            <a:avLst>
              <a:gd name="adj1" fmla="val -130083"/>
              <a:gd name="adj2" fmla="val 22306"/>
              <a:gd name="adj3" fmla="val 16667"/>
            </a:avLst>
          </a:prstGeom>
          <a:noFill/>
          <a:ln w="25400" cmpd="sng">
            <a:solidFill>
              <a:srgbClr val="44CF5E"/>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运动解剖学</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运动生理学</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体育保健学</a:t>
            </a:r>
            <a:endParaRPr lang="en-US" altLang="zh-CN"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a:p>
            <a:pPr eaLnBrk="1" hangingPunct="1">
              <a:defRPr/>
            </a:pPr>
            <a:r>
              <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rPr>
              <a:t>运动生物化学</a:t>
            </a:r>
            <a:endParaRPr lang="zh-CN" altLang="en-US" sz="2000" b="1" dirty="0" smtClean="0">
              <a:solidFill>
                <a:schemeClr val="tx2">
                  <a:lumMod val="75000"/>
                </a:schemeClr>
              </a:solidFill>
              <a:effectLst>
                <a:outerShdw blurRad="38100" dist="38100" dir="2700000" algn="tl">
                  <a:srgbClr val="C0C0C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2298"/>
                                        </p:tgtEl>
                                        <p:attrNameLst>
                                          <p:attrName>style.visibility</p:attrName>
                                        </p:attrNameLst>
                                      </p:cBhvr>
                                      <p:to>
                                        <p:strVal val="visible"/>
                                      </p:to>
                                    </p:set>
                                    <p:animEffect transition="in" filter="fade">
                                      <p:cBhvr>
                                        <p:cTn id="7" dur="500"/>
                                        <p:tgtEl>
                                          <p:spTgt spid="12298"/>
                                        </p:tgtEl>
                                      </p:cBhvr>
                                    </p:animEffect>
                                    <p:anim calcmode="lin" valueType="num">
                                      <p:cBhvr>
                                        <p:cTn id="8" dur="500" fill="hold"/>
                                        <p:tgtEl>
                                          <p:spTgt spid="12298"/>
                                        </p:tgtEl>
                                        <p:attrNameLst>
                                          <p:attrName>ppt_x</p:attrName>
                                        </p:attrNameLst>
                                      </p:cBhvr>
                                      <p:tavLst>
                                        <p:tav tm="0">
                                          <p:val>
                                            <p:strVal val="#ppt_x-.1"/>
                                          </p:val>
                                        </p:tav>
                                        <p:tav tm="100000">
                                          <p:val>
                                            <p:strVal val="#ppt_x"/>
                                          </p:val>
                                        </p:tav>
                                      </p:tavLst>
                                    </p:anim>
                                    <p:anim calcmode="lin" valueType="num">
                                      <p:cBhvr>
                                        <p:cTn id="9"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2299"/>
                                        </p:tgtEl>
                                        <p:attrNameLst>
                                          <p:attrName>style.visibility</p:attrName>
                                        </p:attrNameLst>
                                      </p:cBhvr>
                                      <p:to>
                                        <p:strVal val="visible"/>
                                      </p:to>
                                    </p:set>
                                    <p:animEffect transition="in" filter="fade">
                                      <p:cBhvr>
                                        <p:cTn id="14" dur="500"/>
                                        <p:tgtEl>
                                          <p:spTgt spid="12299"/>
                                        </p:tgtEl>
                                      </p:cBhvr>
                                    </p:animEffect>
                                    <p:anim calcmode="lin" valueType="num">
                                      <p:cBhvr>
                                        <p:cTn id="15" dur="500" fill="hold"/>
                                        <p:tgtEl>
                                          <p:spTgt spid="12299"/>
                                        </p:tgtEl>
                                        <p:attrNameLst>
                                          <p:attrName>ppt_x</p:attrName>
                                        </p:attrNameLst>
                                      </p:cBhvr>
                                      <p:tavLst>
                                        <p:tav tm="0">
                                          <p:val>
                                            <p:strVal val="#ppt_x-.1"/>
                                          </p:val>
                                        </p:tav>
                                        <p:tav tm="100000">
                                          <p:val>
                                            <p:strVal val="#ppt_x"/>
                                          </p:val>
                                        </p:tav>
                                      </p:tavLst>
                                    </p:anim>
                                    <p:anim calcmode="lin" valueType="num">
                                      <p:cBhvr>
                                        <p:cTn id="16"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2300"/>
                                        </p:tgtEl>
                                        <p:attrNameLst>
                                          <p:attrName>style.visibility</p:attrName>
                                        </p:attrNameLst>
                                      </p:cBhvr>
                                      <p:to>
                                        <p:strVal val="visible"/>
                                      </p:to>
                                    </p:set>
                                    <p:animEffect transition="in" filter="fade">
                                      <p:cBhvr>
                                        <p:cTn id="21" dur="500"/>
                                        <p:tgtEl>
                                          <p:spTgt spid="12300"/>
                                        </p:tgtEl>
                                      </p:cBhvr>
                                    </p:animEffect>
                                    <p:anim calcmode="lin" valueType="num">
                                      <p:cBhvr>
                                        <p:cTn id="22" dur="500" fill="hold"/>
                                        <p:tgtEl>
                                          <p:spTgt spid="12300"/>
                                        </p:tgtEl>
                                        <p:attrNameLst>
                                          <p:attrName>ppt_x</p:attrName>
                                        </p:attrNameLst>
                                      </p:cBhvr>
                                      <p:tavLst>
                                        <p:tav tm="0">
                                          <p:val>
                                            <p:strVal val="#ppt_x-.1"/>
                                          </p:val>
                                        </p:tav>
                                        <p:tav tm="100000">
                                          <p:val>
                                            <p:strVal val="#ppt_x"/>
                                          </p:val>
                                        </p:tav>
                                      </p:tavLst>
                                    </p:anim>
                                    <p:anim calcmode="lin" valueType="num">
                                      <p:cBhvr>
                                        <p:cTn id="23"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299" grpId="0" animBg="1"/>
      <p:bldP spid="1230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3"/>
          <p:cNvSpPr>
            <a:spLocks noChangeArrowheads="1"/>
          </p:cNvSpPr>
          <p:nvPr/>
        </p:nvSpPr>
        <p:spPr bwMode="auto">
          <a:xfrm>
            <a:off x="5418138" y="2264371"/>
            <a:ext cx="2849562" cy="2752725"/>
          </a:xfrm>
          <a:prstGeom prst="roundRect">
            <a:avLst>
              <a:gd name="adj" fmla="val 8014"/>
            </a:avLst>
          </a:prstGeom>
          <a:solidFill>
            <a:srgbClr val="F8F8F8"/>
          </a:solidFill>
          <a:ln w="9525">
            <a:solidFill>
              <a:schemeClr val="accent1"/>
            </a:solidFill>
            <a:round/>
          </a:ln>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0483" name="AutoShape 4"/>
          <p:cNvSpPr>
            <a:spLocks noChangeArrowheads="1"/>
          </p:cNvSpPr>
          <p:nvPr/>
        </p:nvSpPr>
        <p:spPr bwMode="auto">
          <a:xfrm>
            <a:off x="5481638" y="2329458"/>
            <a:ext cx="2703512" cy="2611438"/>
          </a:xfrm>
          <a:prstGeom prst="roundRect">
            <a:avLst>
              <a:gd name="adj" fmla="val 7912"/>
            </a:avLst>
          </a:prstGeom>
          <a:gradFill rotWithShape="1">
            <a:gsLst>
              <a:gs pos="0">
                <a:srgbClr val="CFEBB2"/>
              </a:gs>
              <a:gs pos="100000">
                <a:schemeClr val="accent1">
                  <a:alpha val="5000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nvGrpSpPr>
          <p:cNvPr id="2" name="Group 5"/>
          <p:cNvGrpSpPr/>
          <p:nvPr/>
        </p:nvGrpSpPr>
        <p:grpSpPr bwMode="auto">
          <a:xfrm>
            <a:off x="896938" y="1412776"/>
            <a:ext cx="2857500" cy="754757"/>
            <a:chOff x="0" y="0"/>
            <a:chExt cx="1321" cy="294"/>
          </a:xfrm>
        </p:grpSpPr>
        <p:sp>
          <p:nvSpPr>
            <p:cNvPr id="13318" name="AutoShape 6"/>
            <p:cNvSpPr>
              <a:spLocks noChangeArrowheads="1"/>
            </p:cNvSpPr>
            <p:nvPr/>
          </p:nvSpPr>
          <p:spPr bwMode="auto">
            <a:xfrm>
              <a:off x="0" y="0"/>
              <a:ext cx="1321" cy="294"/>
            </a:xfrm>
            <a:prstGeom prst="roundRect">
              <a:avLst>
                <a:gd name="adj" fmla="val 50000"/>
              </a:avLst>
            </a:prstGeom>
            <a:gradFill rotWithShape="1">
              <a:gsLst>
                <a:gs pos="0">
                  <a:schemeClr val="accent2"/>
                </a:gs>
                <a:gs pos="50000">
                  <a:srgbClr val="406FA7"/>
                </a:gs>
                <a:gs pos="100000">
                  <a:schemeClr val="accent2"/>
                </a:gs>
              </a:gsLst>
              <a:lin ang="0" scaled="1"/>
            </a:gradFill>
            <a:ln>
              <a:noFill/>
            </a:ln>
            <a:effectLst>
              <a:outerShdw dist="53882" dir="2700000" algn="ctr" rotWithShape="0">
                <a:srgbClr val="29292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nvGrpSpPr>
            <p:cNvPr id="3" name="AutoShape 7"/>
            <p:cNvGrpSpPr/>
            <p:nvPr/>
          </p:nvGrpSpPr>
          <p:grpSpPr bwMode="auto">
            <a:xfrm>
              <a:off x="1254" y="43"/>
              <a:ext cx="59" cy="204"/>
              <a:chOff x="0" y="0"/>
              <a:chExt cx="128016" cy="323088"/>
            </a:xfrm>
          </p:grpSpPr>
          <p:pic>
            <p:nvPicPr>
              <p:cNvPr id="20487" name="AutoShape 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8016"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9"/>
              <p:cNvSpPr txBox="1">
                <a:spLocks noChangeArrowheads="1"/>
              </p:cNvSpPr>
              <p:nvPr/>
            </p:nvSpPr>
            <p:spPr bwMode="auto">
              <a:xfrm>
                <a:off x="102346" y="105714"/>
                <a:ext cx="19882" cy="1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4" name="AutoShape 8"/>
            <p:cNvGrpSpPr/>
            <p:nvPr/>
          </p:nvGrpSpPr>
          <p:grpSpPr bwMode="auto">
            <a:xfrm>
              <a:off x="14" y="43"/>
              <a:ext cx="59" cy="204"/>
              <a:chOff x="0" y="0"/>
              <a:chExt cx="128016" cy="323088"/>
            </a:xfrm>
          </p:grpSpPr>
          <p:pic>
            <p:nvPicPr>
              <p:cNvPr id="20490" name="AutoShap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8016"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2"/>
              <p:cNvSpPr txBox="1">
                <a:spLocks noChangeArrowheads="1"/>
              </p:cNvSpPr>
              <p:nvPr/>
            </p:nvSpPr>
            <p:spPr bwMode="auto">
              <a:xfrm>
                <a:off x="8866" y="105714"/>
                <a:ext cx="19882" cy="1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grpSp>
        <p:nvGrpSpPr>
          <p:cNvPr id="5" name="Group 9"/>
          <p:cNvGrpSpPr/>
          <p:nvPr/>
        </p:nvGrpSpPr>
        <p:grpSpPr bwMode="auto">
          <a:xfrm>
            <a:off x="5392738" y="1412776"/>
            <a:ext cx="2857500" cy="754757"/>
            <a:chOff x="0" y="0"/>
            <a:chExt cx="1321" cy="294"/>
          </a:xfrm>
        </p:grpSpPr>
        <p:sp>
          <p:nvSpPr>
            <p:cNvPr id="13326" name="AutoShape 10"/>
            <p:cNvSpPr>
              <a:spLocks noChangeArrowheads="1"/>
            </p:cNvSpPr>
            <p:nvPr/>
          </p:nvSpPr>
          <p:spPr bwMode="auto">
            <a:xfrm>
              <a:off x="0" y="0"/>
              <a:ext cx="1321" cy="294"/>
            </a:xfrm>
            <a:prstGeom prst="roundRect">
              <a:avLst>
                <a:gd name="adj" fmla="val 50000"/>
              </a:avLst>
            </a:prstGeom>
            <a:gradFill rotWithShape="1">
              <a:gsLst>
                <a:gs pos="0">
                  <a:schemeClr val="accent1"/>
                </a:gs>
                <a:gs pos="50000">
                  <a:srgbClr val="72B52F"/>
                </a:gs>
                <a:gs pos="100000">
                  <a:schemeClr val="accent1"/>
                </a:gs>
              </a:gsLst>
              <a:lin ang="0" scaled="1"/>
            </a:gradFill>
            <a:ln w="12700" cmpd="sng">
              <a:solidFill>
                <a:schemeClr val="accent1"/>
              </a:solidFill>
              <a:rou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nvGrpSpPr>
            <p:cNvPr id="6" name="AutoShape 11"/>
            <p:cNvGrpSpPr/>
            <p:nvPr/>
          </p:nvGrpSpPr>
          <p:grpSpPr bwMode="auto">
            <a:xfrm>
              <a:off x="1255" y="43"/>
              <a:ext cx="59" cy="204"/>
              <a:chOff x="0" y="0"/>
              <a:chExt cx="128016" cy="323088"/>
            </a:xfrm>
          </p:grpSpPr>
          <p:pic>
            <p:nvPicPr>
              <p:cNvPr id="20495" name="AutoShape 1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28016"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 Box 17"/>
              <p:cNvSpPr txBox="1">
                <a:spLocks noChangeArrowheads="1"/>
              </p:cNvSpPr>
              <p:nvPr/>
            </p:nvSpPr>
            <p:spPr bwMode="auto">
              <a:xfrm>
                <a:off x="99298" y="105714"/>
                <a:ext cx="19882" cy="1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7" name="AutoShape 12"/>
            <p:cNvGrpSpPr/>
            <p:nvPr/>
          </p:nvGrpSpPr>
          <p:grpSpPr bwMode="auto">
            <a:xfrm>
              <a:off x="15" y="43"/>
              <a:ext cx="59" cy="204"/>
              <a:chOff x="0" y="0"/>
              <a:chExt cx="128016" cy="323088"/>
            </a:xfrm>
          </p:grpSpPr>
          <p:pic>
            <p:nvPicPr>
              <p:cNvPr id="20498" name="AutoShap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8016"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 Box 20"/>
              <p:cNvSpPr txBox="1">
                <a:spLocks noChangeArrowheads="1"/>
              </p:cNvSpPr>
              <p:nvPr/>
            </p:nvSpPr>
            <p:spPr bwMode="auto">
              <a:xfrm>
                <a:off x="5818" y="105714"/>
                <a:ext cx="19882" cy="1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sp>
        <p:nvSpPr>
          <p:cNvPr id="20500" name="AutoShape 13"/>
          <p:cNvSpPr>
            <a:spLocks noChangeArrowheads="1"/>
          </p:cNvSpPr>
          <p:nvPr/>
        </p:nvSpPr>
        <p:spPr bwMode="auto">
          <a:xfrm>
            <a:off x="896938" y="2264371"/>
            <a:ext cx="2849562" cy="2713037"/>
          </a:xfrm>
          <a:prstGeom prst="roundRect">
            <a:avLst>
              <a:gd name="adj" fmla="val 8014"/>
            </a:avLst>
          </a:prstGeom>
          <a:solidFill>
            <a:srgbClr val="F8F8F8"/>
          </a:solidFill>
          <a:ln w="9525">
            <a:solidFill>
              <a:schemeClr val="accent2"/>
            </a:solidFill>
            <a:round/>
          </a:ln>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0501" name="Text Box 18"/>
          <p:cNvSpPr txBox="1">
            <a:spLocks noChangeArrowheads="1"/>
          </p:cNvSpPr>
          <p:nvPr/>
        </p:nvSpPr>
        <p:spPr bwMode="auto">
          <a:xfrm>
            <a:off x="1163638" y="1556792"/>
            <a:ext cx="2238375" cy="46166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400" b="1" dirty="0">
                <a:solidFill>
                  <a:srgbClr val="F8F8F8"/>
                </a:solidFill>
                <a:latin typeface="微软雅黑" panose="020B0503020204020204" pitchFamily="34" charset="-122"/>
                <a:ea typeface="微软雅黑" panose="020B0503020204020204" pitchFamily="34" charset="-122"/>
              </a:rPr>
              <a:t>学分标准</a:t>
            </a:r>
            <a:endParaRPr lang="en-US" altLang="zh-CN" sz="2400" b="1" dirty="0">
              <a:solidFill>
                <a:srgbClr val="F8F8F8"/>
              </a:solidFill>
              <a:latin typeface="微软雅黑" panose="020B0503020204020204" pitchFamily="34" charset="-122"/>
              <a:ea typeface="微软雅黑" panose="020B0503020204020204" pitchFamily="34" charset="-122"/>
            </a:endParaRPr>
          </a:p>
        </p:txBody>
      </p:sp>
      <p:sp>
        <p:nvSpPr>
          <p:cNvPr id="20502" name="Text Box 18"/>
          <p:cNvSpPr txBox="1">
            <a:spLocks noChangeArrowheads="1"/>
          </p:cNvSpPr>
          <p:nvPr/>
        </p:nvSpPr>
        <p:spPr bwMode="auto">
          <a:xfrm>
            <a:off x="5713413" y="1556792"/>
            <a:ext cx="2238375" cy="46166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400" b="1" dirty="0">
                <a:solidFill>
                  <a:srgbClr val="F8F8F8"/>
                </a:solidFill>
                <a:latin typeface="微软雅黑" panose="020B0503020204020204" pitchFamily="34" charset="-122"/>
                <a:ea typeface="微软雅黑" panose="020B0503020204020204" pitchFamily="34" charset="-122"/>
              </a:rPr>
              <a:t>成绩标准</a:t>
            </a:r>
            <a:endParaRPr lang="en-US" altLang="zh-CN" sz="2400" b="1" dirty="0">
              <a:solidFill>
                <a:srgbClr val="F8F8F8"/>
              </a:solidFill>
              <a:latin typeface="微软雅黑" panose="020B0503020204020204" pitchFamily="34" charset="-122"/>
              <a:ea typeface="微软雅黑" panose="020B0503020204020204" pitchFamily="34" charset="-122"/>
            </a:endParaRPr>
          </a:p>
        </p:txBody>
      </p:sp>
      <p:sp>
        <p:nvSpPr>
          <p:cNvPr id="20503" name="AutoShape 16"/>
          <p:cNvSpPr>
            <a:spLocks noChangeArrowheads="1"/>
          </p:cNvSpPr>
          <p:nvPr/>
        </p:nvSpPr>
        <p:spPr bwMode="auto">
          <a:xfrm rot="-10793605" flipH="1" flipV="1">
            <a:off x="3829050" y="2810471"/>
            <a:ext cx="1446213" cy="755650"/>
          </a:xfrm>
          <a:prstGeom prst="rightArrow">
            <a:avLst>
              <a:gd name="adj1" fmla="val 46509"/>
              <a:gd name="adj2" fmla="val 42043"/>
            </a:avLst>
          </a:prstGeom>
          <a:gradFill rotWithShape="1">
            <a:gsLst>
              <a:gs pos="0">
                <a:srgbClr val="FFFFFF">
                  <a:alpha val="0"/>
                </a:srgbClr>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0504" name="Rectangle 17"/>
          <p:cNvSpPr>
            <a:spLocks noChangeArrowheads="1"/>
          </p:cNvSpPr>
          <p:nvPr/>
        </p:nvSpPr>
        <p:spPr bwMode="auto">
          <a:xfrm>
            <a:off x="5661025" y="2405658"/>
            <a:ext cx="1069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buClr>
                <a:srgbClr val="FF0066"/>
              </a:buClr>
              <a:buSzPct val="75000"/>
            </a:pPr>
            <a:r>
              <a:rPr lang="en-US" altLang="zh-CN" sz="1600" b="1" dirty="0">
                <a:solidFill>
                  <a:schemeClr val="bg1"/>
                </a:solidFill>
                <a:ea typeface="宋体" panose="02010600030101010101" pitchFamily="2" charset="-122"/>
              </a:rPr>
              <a:t> </a:t>
            </a:r>
            <a:r>
              <a:rPr lang="zh-CN" altLang="en-US" sz="1600" b="1" dirty="0">
                <a:latin typeface="微软雅黑" panose="020B0503020204020204" pitchFamily="34" charset="-122"/>
                <a:ea typeface="微软雅黑" panose="020B0503020204020204" pitchFamily="34" charset="-122"/>
              </a:rPr>
              <a:t>单科成绩</a:t>
            </a:r>
            <a:endParaRPr lang="en-US" altLang="zh-CN" sz="1600" b="1" dirty="0">
              <a:latin typeface="微软雅黑" panose="020B0503020204020204" pitchFamily="34" charset="-122"/>
              <a:ea typeface="微软雅黑" panose="020B0503020204020204" pitchFamily="34" charset="-122"/>
            </a:endParaRPr>
          </a:p>
        </p:txBody>
      </p:sp>
      <p:sp>
        <p:nvSpPr>
          <p:cNvPr id="20505" name="Rectangle 18"/>
          <p:cNvSpPr>
            <a:spLocks noChangeArrowheads="1"/>
          </p:cNvSpPr>
          <p:nvPr/>
        </p:nvSpPr>
        <p:spPr bwMode="auto">
          <a:xfrm>
            <a:off x="5649913" y="3685183"/>
            <a:ext cx="1069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buClr>
                <a:srgbClr val="FF0066"/>
              </a:buClr>
              <a:buSzPct val="75000"/>
            </a:pPr>
            <a:r>
              <a:rPr lang="en-US" altLang="zh-CN" sz="1600" b="1" dirty="0">
                <a:solidFill>
                  <a:schemeClr val="bg1"/>
                </a:solidFill>
                <a:ea typeface="宋体" panose="02010600030101010101" pitchFamily="2" charset="-122"/>
              </a:rPr>
              <a:t> </a:t>
            </a:r>
            <a:r>
              <a:rPr lang="zh-CN" altLang="en-US" sz="1600" b="1" dirty="0">
                <a:latin typeface="微软雅黑" panose="020B0503020204020204" pitchFamily="34" charset="-122"/>
                <a:ea typeface="微软雅黑" panose="020B0503020204020204" pitchFamily="34" charset="-122"/>
              </a:rPr>
              <a:t>平均成绩</a:t>
            </a:r>
            <a:endParaRPr lang="en-US" altLang="zh-CN" sz="1600" b="1" dirty="0">
              <a:latin typeface="微软雅黑" panose="020B0503020204020204" pitchFamily="34" charset="-122"/>
              <a:ea typeface="微软雅黑" panose="020B0503020204020204" pitchFamily="34" charset="-122"/>
            </a:endParaRPr>
          </a:p>
        </p:txBody>
      </p:sp>
      <p:sp>
        <p:nvSpPr>
          <p:cNvPr id="13339" name="Text Box 19"/>
          <p:cNvSpPr txBox="1">
            <a:spLocks noChangeArrowheads="1"/>
          </p:cNvSpPr>
          <p:nvPr/>
        </p:nvSpPr>
        <p:spPr bwMode="auto">
          <a:xfrm>
            <a:off x="6215063" y="3021608"/>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en-US" altLang="zh-CN" sz="2400" b="1" smtClean="0">
                <a:solidFill>
                  <a:srgbClr val="FF0000"/>
                </a:solidFill>
                <a:effectLst>
                  <a:outerShdw blurRad="38100" dist="38100" dir="2700000" algn="tl">
                    <a:srgbClr val="C0C0C0"/>
                  </a:outerShdw>
                </a:effectLst>
                <a:ea typeface="宋体" panose="02010600030101010101" pitchFamily="2" charset="-122"/>
              </a:rPr>
              <a:t>60</a:t>
            </a:r>
            <a:r>
              <a:rPr lang="zh-CN" altLang="en-US" sz="2400" b="1" smtClean="0">
                <a:solidFill>
                  <a:srgbClr val="FF0000"/>
                </a:solidFill>
                <a:effectLst>
                  <a:outerShdw blurRad="38100" dist="38100" dir="2700000" algn="tl">
                    <a:srgbClr val="C0C0C0"/>
                  </a:outerShdw>
                </a:effectLst>
                <a:ea typeface="宋体" panose="02010600030101010101" pitchFamily="2" charset="-122"/>
              </a:rPr>
              <a:t>分</a:t>
            </a:r>
            <a:endParaRPr lang="en-US" altLang="zh-CN" sz="2400" b="1" smtClean="0">
              <a:solidFill>
                <a:srgbClr val="FF0000"/>
              </a:solidFill>
              <a:effectLst>
                <a:outerShdw blurRad="38100" dist="38100" dir="2700000" algn="tl">
                  <a:srgbClr val="C0C0C0"/>
                </a:outerShdw>
              </a:effectLst>
              <a:ea typeface="宋体" panose="02010600030101010101" pitchFamily="2" charset="-122"/>
            </a:endParaRPr>
          </a:p>
        </p:txBody>
      </p:sp>
      <p:sp>
        <p:nvSpPr>
          <p:cNvPr id="13340" name="Text Box 20"/>
          <p:cNvSpPr txBox="1">
            <a:spLocks noChangeArrowheads="1"/>
          </p:cNvSpPr>
          <p:nvPr/>
        </p:nvSpPr>
        <p:spPr bwMode="auto">
          <a:xfrm>
            <a:off x="6286500" y="4164608"/>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en-US" altLang="zh-CN" sz="2400" b="1" smtClean="0">
                <a:solidFill>
                  <a:srgbClr val="FF0000"/>
                </a:solidFill>
                <a:effectLst>
                  <a:outerShdw blurRad="38100" dist="38100" dir="2700000" algn="tl">
                    <a:srgbClr val="C0C0C0"/>
                  </a:outerShdw>
                </a:effectLst>
                <a:ea typeface="宋体" panose="02010600030101010101" pitchFamily="2" charset="-122"/>
              </a:rPr>
              <a:t>70</a:t>
            </a:r>
            <a:r>
              <a:rPr lang="zh-CN" altLang="en-US" sz="2400" b="1" smtClean="0">
                <a:solidFill>
                  <a:srgbClr val="FF0000"/>
                </a:solidFill>
                <a:effectLst>
                  <a:outerShdw blurRad="38100" dist="38100" dir="2700000" algn="tl">
                    <a:srgbClr val="C0C0C0"/>
                  </a:outerShdw>
                </a:effectLst>
                <a:ea typeface="宋体" panose="02010600030101010101" pitchFamily="2" charset="-122"/>
              </a:rPr>
              <a:t>分</a:t>
            </a:r>
            <a:endParaRPr lang="en-US" altLang="zh-CN" sz="2400" b="1" smtClean="0">
              <a:solidFill>
                <a:srgbClr val="FF0000"/>
              </a:solidFill>
              <a:effectLst>
                <a:outerShdw blurRad="38100" dist="38100" dir="2700000" algn="tl">
                  <a:srgbClr val="C0C0C0"/>
                </a:outerShdw>
              </a:effectLst>
              <a:ea typeface="宋体" panose="02010600030101010101" pitchFamily="2" charset="-122"/>
            </a:endParaRPr>
          </a:p>
        </p:txBody>
      </p:sp>
      <p:grpSp>
        <p:nvGrpSpPr>
          <p:cNvPr id="8" name="Group 21"/>
          <p:cNvGrpSpPr/>
          <p:nvPr/>
        </p:nvGrpSpPr>
        <p:grpSpPr bwMode="auto">
          <a:xfrm>
            <a:off x="5549900" y="2475508"/>
            <a:ext cx="168275" cy="168275"/>
            <a:chOff x="0" y="0"/>
            <a:chExt cx="262" cy="262"/>
          </a:xfrm>
        </p:grpSpPr>
        <p:sp>
          <p:nvSpPr>
            <p:cNvPr id="20509" name="Oval 22"/>
            <p:cNvSpPr>
              <a:spLocks noChangeArrowheads="1"/>
            </p:cNvSpPr>
            <p:nvPr/>
          </p:nvSpPr>
          <p:spPr bwMode="auto">
            <a:xfrm>
              <a:off x="0" y="0"/>
              <a:ext cx="262" cy="262"/>
            </a:xfrm>
            <a:prstGeom prst="ellipse">
              <a:avLst/>
            </a:prstGeom>
            <a:gradFill rotWithShape="1">
              <a:gsLst>
                <a:gs pos="0">
                  <a:srgbClr val="C0C6D3"/>
                </a:gs>
                <a:gs pos="100000">
                  <a:srgbClr val="223864"/>
                </a:gs>
              </a:gsLst>
              <a:lin ang="18900000" scaled="1"/>
            </a:gradFill>
            <a:ln w="12700">
              <a:solidFill>
                <a:srgbClr val="F8F8F8"/>
              </a:solidFill>
              <a:round/>
            </a:ln>
            <a:effectLst>
              <a:outerShdw dist="35921" dir="2700000" algn="ctr" rotWithShape="0">
                <a:srgbClr val="1C1C1C">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0510" name="Oval 23"/>
            <p:cNvSpPr>
              <a:spLocks noChangeArrowheads="1"/>
            </p:cNvSpPr>
            <p:nvPr/>
          </p:nvSpPr>
          <p:spPr bwMode="auto">
            <a:xfrm>
              <a:off x="20" y="22"/>
              <a:ext cx="220" cy="218"/>
            </a:xfrm>
            <a:prstGeom prst="ellipse">
              <a:avLst/>
            </a:prstGeom>
            <a:gradFill rotWithShape="1">
              <a:gsLst>
                <a:gs pos="0">
                  <a:schemeClr val="accent1"/>
                </a:gs>
                <a:gs pos="100000">
                  <a:srgbClr val="AEDE7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9" name="Group 24"/>
          <p:cNvGrpSpPr/>
          <p:nvPr/>
        </p:nvGrpSpPr>
        <p:grpSpPr bwMode="auto">
          <a:xfrm>
            <a:off x="5549900" y="3766146"/>
            <a:ext cx="168275" cy="168275"/>
            <a:chOff x="0" y="0"/>
            <a:chExt cx="262" cy="262"/>
          </a:xfrm>
        </p:grpSpPr>
        <p:sp>
          <p:nvSpPr>
            <p:cNvPr id="20512" name="Oval 25"/>
            <p:cNvSpPr>
              <a:spLocks noChangeArrowheads="1"/>
            </p:cNvSpPr>
            <p:nvPr/>
          </p:nvSpPr>
          <p:spPr bwMode="auto">
            <a:xfrm>
              <a:off x="0" y="0"/>
              <a:ext cx="262" cy="262"/>
            </a:xfrm>
            <a:prstGeom prst="ellipse">
              <a:avLst/>
            </a:prstGeom>
            <a:gradFill rotWithShape="1">
              <a:gsLst>
                <a:gs pos="0">
                  <a:srgbClr val="C0C6D3"/>
                </a:gs>
                <a:gs pos="100000">
                  <a:srgbClr val="223864"/>
                </a:gs>
              </a:gsLst>
              <a:lin ang="18900000" scaled="1"/>
            </a:gradFill>
            <a:ln w="12700">
              <a:solidFill>
                <a:srgbClr val="F8F8F8"/>
              </a:solidFill>
              <a:round/>
            </a:ln>
            <a:effectLst>
              <a:outerShdw dist="35921" dir="2700000" algn="ctr" rotWithShape="0">
                <a:srgbClr val="1C1C1C">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0513" name="Oval 26"/>
            <p:cNvSpPr>
              <a:spLocks noChangeArrowheads="1"/>
            </p:cNvSpPr>
            <p:nvPr/>
          </p:nvSpPr>
          <p:spPr bwMode="auto">
            <a:xfrm>
              <a:off x="20" y="22"/>
              <a:ext cx="220" cy="218"/>
            </a:xfrm>
            <a:prstGeom prst="ellipse">
              <a:avLst/>
            </a:prstGeom>
            <a:gradFill rotWithShape="1">
              <a:gsLst>
                <a:gs pos="0">
                  <a:schemeClr val="accent1"/>
                </a:gs>
                <a:gs pos="100000">
                  <a:srgbClr val="AEDE7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sp>
        <p:nvSpPr>
          <p:cNvPr id="20514" name="AutoShape 28"/>
          <p:cNvSpPr>
            <a:spLocks noChangeArrowheads="1"/>
          </p:cNvSpPr>
          <p:nvPr/>
        </p:nvSpPr>
        <p:spPr bwMode="auto">
          <a:xfrm>
            <a:off x="973138" y="2705696"/>
            <a:ext cx="2698750" cy="601662"/>
          </a:xfrm>
          <a:prstGeom prst="roundRect">
            <a:avLst>
              <a:gd name="adj" fmla="val 50000"/>
            </a:avLst>
          </a:prstGeom>
          <a:solidFill>
            <a:schemeClr val="accent2">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0515" name="AutoShape 29"/>
          <p:cNvSpPr>
            <a:spLocks noChangeArrowheads="1"/>
          </p:cNvSpPr>
          <p:nvPr/>
        </p:nvSpPr>
        <p:spPr bwMode="auto">
          <a:xfrm>
            <a:off x="973138" y="3807421"/>
            <a:ext cx="2698750" cy="571500"/>
          </a:xfrm>
          <a:prstGeom prst="roundRect">
            <a:avLst>
              <a:gd name="adj" fmla="val 50000"/>
            </a:avLst>
          </a:prstGeom>
          <a:solidFill>
            <a:schemeClr val="accent2">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0516" name="Rectangle 31"/>
          <p:cNvSpPr>
            <a:spLocks noChangeArrowheads="1"/>
          </p:cNvSpPr>
          <p:nvPr/>
        </p:nvSpPr>
        <p:spPr bwMode="auto">
          <a:xfrm>
            <a:off x="1004888" y="2807296"/>
            <a:ext cx="26670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lnSpc>
                <a:spcPct val="90000"/>
              </a:lnSpc>
            </a:pPr>
            <a:r>
              <a:rPr lang="zh-CN" altLang="en-US" b="1" dirty="0">
                <a:solidFill>
                  <a:srgbClr val="000000"/>
                </a:solidFill>
                <a:latin typeface="微软雅黑" panose="020B0503020204020204" pitchFamily="34" charset="-122"/>
                <a:ea typeface="微软雅黑" panose="020B0503020204020204" pitchFamily="34" charset="-122"/>
              </a:rPr>
              <a:t>所有课程均按学分计算</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20517" name="Rectangle 32"/>
          <p:cNvSpPr>
            <a:spLocks noChangeArrowheads="1"/>
          </p:cNvSpPr>
          <p:nvPr/>
        </p:nvSpPr>
        <p:spPr bwMode="auto">
          <a:xfrm>
            <a:off x="1004887" y="3950296"/>
            <a:ext cx="271656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lnSpc>
                <a:spcPct val="90000"/>
              </a:lnSpc>
            </a:pPr>
            <a:r>
              <a:rPr lang="zh-CN" altLang="en-US" b="1" dirty="0" smtClean="0">
                <a:solidFill>
                  <a:srgbClr val="000000"/>
                </a:solidFill>
                <a:latin typeface="微软雅黑" panose="020B0503020204020204" pitchFamily="34" charset="-122"/>
                <a:ea typeface="微软雅黑" panose="020B0503020204020204" pitchFamily="34" charset="-122"/>
              </a:rPr>
              <a:t>所有</a:t>
            </a:r>
            <a:r>
              <a:rPr lang="zh-CN" altLang="en-US" b="1" dirty="0">
                <a:solidFill>
                  <a:srgbClr val="000000"/>
                </a:solidFill>
                <a:latin typeface="微软雅黑" panose="020B0503020204020204" pitchFamily="34" charset="-122"/>
                <a:ea typeface="微软雅黑" panose="020B0503020204020204" pitchFamily="34" charset="-122"/>
              </a:rPr>
              <a:t>规定学分都必须修满</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20518" name="AutoShape 34"/>
          <p:cNvSpPr>
            <a:spLocks noChangeArrowheads="1"/>
          </p:cNvSpPr>
          <p:nvPr/>
        </p:nvSpPr>
        <p:spPr bwMode="auto">
          <a:xfrm rot="10793605" flipV="1">
            <a:off x="3797300" y="3415308"/>
            <a:ext cx="1447800" cy="755650"/>
          </a:xfrm>
          <a:prstGeom prst="rightArrow">
            <a:avLst>
              <a:gd name="adj1" fmla="val 46509"/>
              <a:gd name="adj2" fmla="val 42089"/>
            </a:avLst>
          </a:prstGeom>
          <a:gradFill rotWithShape="1">
            <a:gsLst>
              <a:gs pos="0">
                <a:srgbClr val="FFFFFF">
                  <a:alpha val="0"/>
                </a:srgbClr>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13352" name="Text Box 9"/>
          <p:cNvSpPr txBox="1">
            <a:spLocks noChangeArrowheads="1"/>
          </p:cNvSpPr>
          <p:nvPr/>
        </p:nvSpPr>
        <p:spPr bwMode="auto">
          <a:xfrm>
            <a:off x="1838060" y="501652"/>
            <a:ext cx="371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en-US" altLang="zh-CN" sz="3200"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lang="zh-CN" altLang="en-US" sz="3200"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课程合格标准</a:t>
            </a:r>
            <a:endParaRPr lang="en-US" altLang="zh-CN" sz="3200"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0520" name="Rectangle 36"/>
          <p:cNvSpPr>
            <a:spLocks noChangeArrowheads="1"/>
          </p:cNvSpPr>
          <p:nvPr/>
        </p:nvSpPr>
        <p:spPr bwMode="auto">
          <a:xfrm>
            <a:off x="1000125" y="5066308"/>
            <a:ext cx="2665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b="1" dirty="0">
                <a:solidFill>
                  <a:srgbClr val="000000"/>
                </a:solidFill>
                <a:ea typeface="宋体" panose="02010600030101010101" pitchFamily="2" charset="-122"/>
              </a:rPr>
              <a:t>缺少一门课程学分不予毕业</a:t>
            </a:r>
            <a:endParaRPr lang="en-US" altLang="zh-CN" sz="1600" b="1" dirty="0">
              <a:solidFill>
                <a:srgbClr val="000000"/>
              </a:solidFill>
              <a:ea typeface="宋体" panose="02010600030101010101" pitchFamily="2" charset="-122"/>
            </a:endParaRPr>
          </a:p>
        </p:txBody>
      </p:sp>
      <p:sp>
        <p:nvSpPr>
          <p:cNvPr id="20521" name="Rectangle 37"/>
          <p:cNvSpPr>
            <a:spLocks noChangeArrowheads="1"/>
          </p:cNvSpPr>
          <p:nvPr/>
        </p:nvSpPr>
        <p:spPr bwMode="auto">
          <a:xfrm>
            <a:off x="6146800" y="5066308"/>
            <a:ext cx="1425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b="1">
                <a:solidFill>
                  <a:srgbClr val="000000"/>
                </a:solidFill>
                <a:ea typeface="宋体" panose="02010600030101010101" pitchFamily="2" charset="-122"/>
              </a:rPr>
              <a:t>两者缺一不可</a:t>
            </a:r>
            <a:endParaRPr lang="en-US" altLang="zh-CN" sz="1600" b="1">
              <a:solidFill>
                <a:srgbClr val="00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220072" y="789434"/>
            <a:ext cx="2088232" cy="6093296"/>
          </a:xfrm>
          <a:prstGeom prst="rect">
            <a:avLst/>
          </a:prstGeom>
          <a:solidFill>
            <a:srgbClr val="33CCCC">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5" name="矩形 4"/>
          <p:cNvSpPr/>
          <p:nvPr/>
        </p:nvSpPr>
        <p:spPr bwMode="auto">
          <a:xfrm>
            <a:off x="1475656" y="1124744"/>
            <a:ext cx="2304256" cy="5733256"/>
          </a:xfrm>
          <a:prstGeom prst="rect">
            <a:avLst/>
          </a:prstGeom>
          <a:solidFill>
            <a:srgbClr val="33CCCC">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圆角矩形 5"/>
          <p:cNvSpPr/>
          <p:nvPr/>
        </p:nvSpPr>
        <p:spPr bwMode="auto">
          <a:xfrm>
            <a:off x="5328084" y="5902002"/>
            <a:ext cx="1872208" cy="864096"/>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cxnSp>
        <p:nvCxnSpPr>
          <p:cNvPr id="8" name="直接箭头连接符 7"/>
          <p:cNvCxnSpPr/>
          <p:nvPr/>
        </p:nvCxnSpPr>
        <p:spPr bwMode="auto">
          <a:xfrm flipV="1">
            <a:off x="4427984" y="2013570"/>
            <a:ext cx="0" cy="4869160"/>
          </a:xfrm>
          <a:prstGeom prst="straightConnector1">
            <a:avLst/>
          </a:prstGeom>
          <a:solidFill>
            <a:srgbClr val="33CCCC">
              <a:alpha val="95000"/>
            </a:srgbClr>
          </a:solidFill>
          <a:ln w="38100">
            <a:solidFill>
              <a:srgbClr val="FF0000"/>
            </a:solidFill>
            <a:tailEnd type="arrow"/>
          </a:ln>
          <a:effectLst>
            <a:outerShdw dist="17961" dir="2700000" algn="ctr" rotWithShape="0">
              <a:srgbClr val="33CCCC">
                <a:gamma/>
                <a:shade val="60000"/>
                <a:invGamma/>
              </a:srgbClr>
            </a:outerShdw>
          </a:effectLst>
        </p:spPr>
      </p:cxnSp>
      <p:sp>
        <p:nvSpPr>
          <p:cNvPr id="9" name="圆角矩形 8"/>
          <p:cNvSpPr/>
          <p:nvPr/>
        </p:nvSpPr>
        <p:spPr bwMode="auto">
          <a:xfrm>
            <a:off x="5328084" y="4677866"/>
            <a:ext cx="1872208" cy="1152128"/>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圆角矩形 9"/>
          <p:cNvSpPr/>
          <p:nvPr/>
        </p:nvSpPr>
        <p:spPr bwMode="auto">
          <a:xfrm>
            <a:off x="5328084" y="3427942"/>
            <a:ext cx="1872208" cy="1152128"/>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圆角矩形 10"/>
          <p:cNvSpPr/>
          <p:nvPr/>
        </p:nvSpPr>
        <p:spPr bwMode="auto">
          <a:xfrm>
            <a:off x="5328084" y="2178017"/>
            <a:ext cx="1872208" cy="1152128"/>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圆角矩形 11"/>
          <p:cNvSpPr/>
          <p:nvPr/>
        </p:nvSpPr>
        <p:spPr bwMode="auto">
          <a:xfrm>
            <a:off x="5328084" y="928092"/>
            <a:ext cx="1872208" cy="1152128"/>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圆角矩形 12"/>
          <p:cNvSpPr/>
          <p:nvPr/>
        </p:nvSpPr>
        <p:spPr bwMode="auto">
          <a:xfrm>
            <a:off x="1691680" y="5881042"/>
            <a:ext cx="1872208" cy="864096"/>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圆角矩形 13"/>
          <p:cNvSpPr/>
          <p:nvPr/>
        </p:nvSpPr>
        <p:spPr bwMode="auto">
          <a:xfrm>
            <a:off x="1691680" y="4293096"/>
            <a:ext cx="1872208" cy="1512168"/>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圆角矩形 15"/>
          <p:cNvSpPr/>
          <p:nvPr/>
        </p:nvSpPr>
        <p:spPr bwMode="auto">
          <a:xfrm>
            <a:off x="1689448" y="3140968"/>
            <a:ext cx="1872208" cy="1093812"/>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矩形 16"/>
          <p:cNvSpPr/>
          <p:nvPr/>
        </p:nvSpPr>
        <p:spPr>
          <a:xfrm>
            <a:off x="5508104" y="6106987"/>
            <a:ext cx="1512168"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学工办</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5508104" y="5023097"/>
            <a:ext cx="1512168"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乒乓球馆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508104" y="3797845"/>
            <a:ext cx="1512168"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公用馆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0" name="矩形 19"/>
          <p:cNvSpPr/>
          <p:nvPr/>
        </p:nvSpPr>
        <p:spPr>
          <a:xfrm>
            <a:off x="5328084" y="2348880"/>
            <a:ext cx="1872208" cy="830997"/>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舞龙舞狮馆</a:t>
            </a:r>
            <a:endParaRPr lang="en-US" altLang="zh-CN"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健美操馆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5328084" y="1273323"/>
            <a:ext cx="1872208"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体育舞蹈馆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1691680" y="1340768"/>
            <a:ext cx="1872208" cy="1741884"/>
          </a:xfrm>
          <a:prstGeom prst="roundRect">
            <a:avLst/>
          </a:prstGeom>
          <a:solidFill>
            <a:srgbClr val="FFFF00">
              <a:alpha val="95000"/>
            </a:srgb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矩形 22"/>
          <p:cNvSpPr/>
          <p:nvPr/>
        </p:nvSpPr>
        <p:spPr>
          <a:xfrm>
            <a:off x="1691680" y="6082257"/>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学院办公楼</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4" name="矩形 23"/>
          <p:cNvSpPr/>
          <p:nvPr/>
        </p:nvSpPr>
        <p:spPr>
          <a:xfrm>
            <a:off x="1693912" y="4818347"/>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综合体育馆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693912" y="3457041"/>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武术馆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6" name="矩形 25"/>
          <p:cNvSpPr/>
          <p:nvPr/>
        </p:nvSpPr>
        <p:spPr>
          <a:xfrm>
            <a:off x="1693912" y="2008047"/>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散打馆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bwMode="auto">
          <a:xfrm>
            <a:off x="1689448" y="1340768"/>
            <a:ext cx="1872208" cy="2918742"/>
          </a:xfrm>
          <a:prstGeom prst="roundRect">
            <a:avLst/>
          </a:prstGeom>
          <a:solidFill>
            <a:schemeClr val="tx2">
              <a:lumMod val="60000"/>
              <a:lumOff val="40000"/>
              <a:alpha val="95000"/>
            </a:schemeClr>
          </a:solidFill>
          <a:ln>
            <a:no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矩形 26"/>
          <p:cNvSpPr/>
          <p:nvPr/>
        </p:nvSpPr>
        <p:spPr>
          <a:xfrm>
            <a:off x="1687563" y="2688617"/>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体操房</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8" name="矩形 27"/>
          <p:cNvSpPr/>
          <p:nvPr/>
        </p:nvSpPr>
        <p:spPr>
          <a:xfrm>
            <a:off x="7956376" y="2710207"/>
            <a:ext cx="648072" cy="1754326"/>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36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田径场</a:t>
            </a:r>
            <a:endParaRPr lang="zh-CN" altLang="en-US" sz="36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352922" y="2391482"/>
            <a:ext cx="648072" cy="2862322"/>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36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室外篮球场</a:t>
            </a:r>
            <a:endParaRPr lang="zh-CN" altLang="en-US" sz="36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0" name="矩形 29"/>
          <p:cNvSpPr/>
          <p:nvPr/>
        </p:nvSpPr>
        <p:spPr>
          <a:xfrm>
            <a:off x="952376" y="334565"/>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新体育馆</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1" name="矩形 30"/>
          <p:cNvSpPr/>
          <p:nvPr/>
        </p:nvSpPr>
        <p:spPr>
          <a:xfrm>
            <a:off x="2844924" y="38199"/>
            <a:ext cx="1869976" cy="461665"/>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菜鸟快递</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2" name="Text Box 9"/>
          <p:cNvSpPr txBox="1">
            <a:spLocks noChangeArrowheads="1"/>
          </p:cNvSpPr>
          <p:nvPr/>
        </p:nvSpPr>
        <p:spPr bwMode="auto">
          <a:xfrm>
            <a:off x="5245720" y="42763"/>
            <a:ext cx="371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en-US" altLang="zh-CN" sz="3200"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4、</a:t>
            </a:r>
            <a:r>
              <a:rPr lang="zh-CN" altLang="en-US" sz="3200"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教学场地</a:t>
            </a:r>
            <a:endParaRPr lang="en-US" altLang="zh-CN" sz="3200"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Text Box 9"/>
          <p:cNvSpPr txBox="1">
            <a:spLocks noChangeArrowheads="1"/>
          </p:cNvSpPr>
          <p:nvPr/>
        </p:nvSpPr>
        <p:spPr bwMode="auto">
          <a:xfrm>
            <a:off x="1620043" y="527050"/>
            <a:ext cx="2303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defRPr/>
            </a:pPr>
            <a:r>
              <a:rPr lang="en-US" altLang="zh-CN"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a:t>
            </a:r>
            <a:r>
              <a:rPr lang="zh-CN" altLang="en-US"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双学位</a:t>
            </a:r>
            <a:endParaRPr lang="en-US" altLang="zh-CN" b="1" dirty="0" smtClean="0">
              <a:solidFill>
                <a:srgbClr val="0070C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 name="Group 11"/>
          <p:cNvGrpSpPr/>
          <p:nvPr/>
        </p:nvGrpSpPr>
        <p:grpSpPr bwMode="auto">
          <a:xfrm>
            <a:off x="1187450" y="1773238"/>
            <a:ext cx="5329238" cy="2233612"/>
            <a:chOff x="0" y="0"/>
            <a:chExt cx="3357" cy="1407"/>
          </a:xfrm>
        </p:grpSpPr>
        <p:sp>
          <p:nvSpPr>
            <p:cNvPr id="17413" name="Oval 5"/>
            <p:cNvSpPr>
              <a:spLocks noChangeArrowheads="1"/>
            </p:cNvSpPr>
            <p:nvPr/>
          </p:nvSpPr>
          <p:spPr bwMode="auto">
            <a:xfrm>
              <a:off x="0" y="363"/>
              <a:ext cx="952" cy="499"/>
            </a:xfrm>
            <a:prstGeom prst="ellipse">
              <a:avLst/>
            </a:prstGeom>
            <a:gradFill rotWithShape="1">
              <a:gsLst>
                <a:gs pos="0">
                  <a:srgbClr val="D981C0">
                    <a:alpha val="95000"/>
                  </a:srgbClr>
                </a:gs>
                <a:gs pos="100000">
                  <a:srgbClr val="643C59"/>
                </a:gs>
              </a:gsLst>
              <a:path path="shape">
                <a:fillToRect l="50000" t="50000" r="50000" b="50000"/>
              </a:path>
            </a:gradFill>
            <a:ln w="57150" cmpd="thinThick">
              <a:solidFill>
                <a:srgbClr val="800080"/>
              </a:solidFill>
              <a:round/>
            </a:ln>
            <a:effectLst>
              <a:prstShdw prst="shdw17" dist="17961" dir="2700000">
                <a:srgbClr val="4D004D"/>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3000" b="1" smtClean="0">
                  <a:effectLst>
                    <a:outerShdw blurRad="38100" dist="38100" dir="2700000" algn="tl">
                      <a:srgbClr val="000000"/>
                    </a:outerShdw>
                  </a:effectLst>
                  <a:ea typeface="宋体" panose="02010600030101010101" pitchFamily="2" charset="-122"/>
                </a:rPr>
                <a:t>条件</a:t>
              </a:r>
              <a:endParaRPr lang="zh-CN" altLang="en-US" sz="3000" b="1" smtClean="0">
                <a:effectLst>
                  <a:outerShdw blurRad="38100" dist="38100" dir="2700000" algn="tl">
                    <a:srgbClr val="000000"/>
                  </a:outerShdw>
                </a:effectLst>
                <a:ea typeface="宋体" panose="02010600030101010101" pitchFamily="2" charset="-122"/>
              </a:endParaRPr>
            </a:p>
          </p:txBody>
        </p:sp>
        <p:sp>
          <p:nvSpPr>
            <p:cNvPr id="24581" name="AutoShape 7"/>
            <p:cNvSpPr/>
            <p:nvPr/>
          </p:nvSpPr>
          <p:spPr bwMode="auto">
            <a:xfrm>
              <a:off x="1089" y="46"/>
              <a:ext cx="182" cy="1134"/>
            </a:xfrm>
            <a:prstGeom prst="leftBrace">
              <a:avLst>
                <a:gd name="adj1" fmla="val 51894"/>
                <a:gd name="adj2" fmla="val 50000"/>
              </a:avLst>
            </a:prstGeom>
            <a:noFill/>
            <a:ln w="19050">
              <a:solidFill>
                <a:srgbClr val="800080"/>
              </a:solidFill>
              <a:round/>
            </a:ln>
            <a:effectLst>
              <a:prstShdw prst="shdw17" dist="17961" dir="2700000">
                <a:srgbClr val="4D004D"/>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7415" name="Rectangle 8"/>
            <p:cNvSpPr>
              <a:spLocks noChangeArrowheads="1"/>
            </p:cNvSpPr>
            <p:nvPr/>
          </p:nvSpPr>
          <p:spPr bwMode="auto">
            <a:xfrm>
              <a:off x="1361" y="0"/>
              <a:ext cx="1996" cy="363"/>
            </a:xfrm>
            <a:prstGeom prst="rect">
              <a:avLst/>
            </a:prstGeom>
            <a:gradFill rotWithShape="1">
              <a:gsLst>
                <a:gs pos="0">
                  <a:srgbClr val="33CCCC">
                    <a:alpha val="95000"/>
                  </a:srgbClr>
                </a:gs>
                <a:gs pos="100000">
                  <a:srgbClr val="185E5E"/>
                </a:gs>
              </a:gsLst>
              <a:path path="shape">
                <a:fillToRect l="50000" t="50000" r="50000" b="50000"/>
              </a:path>
            </a:gradFill>
            <a:ln w="38100" cmpd="dbl">
              <a:solidFill>
                <a:srgbClr val="0000FF"/>
              </a:solidFill>
              <a:miter lim="800000"/>
            </a:ln>
            <a:effectLst>
              <a:prstShdw prst="shdw17" dist="17961" dir="2700000">
                <a:srgbClr val="000099"/>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600" b="1" smtClean="0">
                  <a:solidFill>
                    <a:srgbClr val="FFFFFF"/>
                  </a:solidFill>
                  <a:effectLst>
                    <a:outerShdw blurRad="38100" dist="38100" dir="2700000" algn="tl">
                      <a:srgbClr val="000000"/>
                    </a:outerShdw>
                  </a:effectLst>
                  <a:ea typeface="宋体" panose="02010600030101010101" pitchFamily="2" charset="-122"/>
                </a:rPr>
                <a:t>专业课程基本合格</a:t>
              </a:r>
              <a:endParaRPr lang="zh-CN" altLang="en-US" sz="2600" b="1" smtClean="0">
                <a:solidFill>
                  <a:srgbClr val="FFFFFF"/>
                </a:solidFill>
                <a:effectLst>
                  <a:outerShdw blurRad="38100" dist="38100" dir="2700000" algn="tl">
                    <a:srgbClr val="000000"/>
                  </a:outerShdw>
                </a:effectLst>
                <a:ea typeface="宋体" panose="02010600030101010101" pitchFamily="2" charset="-122"/>
              </a:endParaRPr>
            </a:p>
          </p:txBody>
        </p:sp>
        <p:sp>
          <p:nvSpPr>
            <p:cNvPr id="17416" name="Rectangle 9"/>
            <p:cNvSpPr>
              <a:spLocks noChangeArrowheads="1"/>
            </p:cNvSpPr>
            <p:nvPr/>
          </p:nvSpPr>
          <p:spPr bwMode="auto">
            <a:xfrm>
              <a:off x="1361" y="499"/>
              <a:ext cx="1996" cy="363"/>
            </a:xfrm>
            <a:prstGeom prst="rect">
              <a:avLst/>
            </a:prstGeom>
            <a:gradFill rotWithShape="1">
              <a:gsLst>
                <a:gs pos="0">
                  <a:srgbClr val="33CCCC">
                    <a:alpha val="95000"/>
                  </a:srgbClr>
                </a:gs>
                <a:gs pos="100000">
                  <a:srgbClr val="185E5E"/>
                </a:gs>
              </a:gsLst>
              <a:path path="shape">
                <a:fillToRect l="50000" t="50000" r="50000" b="50000"/>
              </a:path>
            </a:gradFill>
            <a:ln w="38100" cmpd="dbl">
              <a:solidFill>
                <a:srgbClr val="0000FF"/>
              </a:solidFill>
              <a:miter lim="800000"/>
            </a:ln>
            <a:effectLst>
              <a:prstShdw prst="shdw17" dist="17961" dir="2700000">
                <a:srgbClr val="000099"/>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600" b="1" smtClean="0">
                  <a:solidFill>
                    <a:srgbClr val="FFFFFF"/>
                  </a:solidFill>
                  <a:effectLst>
                    <a:outerShdw blurRad="38100" dist="38100" dir="2700000" algn="tl">
                      <a:srgbClr val="000000"/>
                    </a:outerShdw>
                  </a:effectLst>
                  <a:ea typeface="宋体" panose="02010600030101010101" pitchFamily="2" charset="-122"/>
                </a:rPr>
                <a:t>有精力有毅力</a:t>
              </a:r>
              <a:endParaRPr lang="zh-CN" altLang="en-US" sz="2600" b="1" smtClean="0">
                <a:solidFill>
                  <a:srgbClr val="FFFFFF"/>
                </a:solidFill>
                <a:effectLst>
                  <a:outerShdw blurRad="38100" dist="38100" dir="2700000" algn="tl">
                    <a:srgbClr val="000000"/>
                  </a:outerShdw>
                </a:effectLst>
                <a:ea typeface="宋体" panose="02010600030101010101" pitchFamily="2" charset="-122"/>
              </a:endParaRPr>
            </a:p>
          </p:txBody>
        </p:sp>
        <p:sp>
          <p:nvSpPr>
            <p:cNvPr id="17417" name="Rectangle 10"/>
            <p:cNvSpPr>
              <a:spLocks noChangeArrowheads="1"/>
            </p:cNvSpPr>
            <p:nvPr/>
          </p:nvSpPr>
          <p:spPr bwMode="auto">
            <a:xfrm>
              <a:off x="1361" y="1044"/>
              <a:ext cx="1996" cy="363"/>
            </a:xfrm>
            <a:prstGeom prst="rect">
              <a:avLst/>
            </a:prstGeom>
            <a:gradFill rotWithShape="1">
              <a:gsLst>
                <a:gs pos="0">
                  <a:srgbClr val="33CCCC">
                    <a:alpha val="95000"/>
                  </a:srgbClr>
                </a:gs>
                <a:gs pos="100000">
                  <a:srgbClr val="185E5E"/>
                </a:gs>
              </a:gsLst>
              <a:path path="shape">
                <a:fillToRect l="50000" t="50000" r="50000" b="50000"/>
              </a:path>
            </a:gradFill>
            <a:ln w="38100" cmpd="dbl">
              <a:solidFill>
                <a:srgbClr val="0000FF"/>
              </a:solidFill>
              <a:miter lim="800000"/>
            </a:ln>
            <a:effectLst>
              <a:prstShdw prst="shdw17" dist="17961" dir="2700000">
                <a:srgbClr val="000099"/>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600" b="1" smtClean="0">
                  <a:solidFill>
                    <a:srgbClr val="FFFFFF"/>
                  </a:solidFill>
                  <a:effectLst>
                    <a:outerShdw blurRad="38100" dist="38100" dir="2700000" algn="tl">
                      <a:srgbClr val="000000"/>
                    </a:outerShdw>
                  </a:effectLst>
                  <a:ea typeface="宋体" panose="02010600030101010101" pitchFamily="2" charset="-122"/>
                </a:rPr>
                <a:t>经济条件允许</a:t>
              </a:r>
              <a:endParaRPr lang="zh-CN" altLang="en-US" sz="2600" b="1" smtClean="0">
                <a:solidFill>
                  <a:srgbClr val="FFFFFF"/>
                </a:solidFill>
                <a:effectLst>
                  <a:outerShdw blurRad="38100" dist="38100" dir="2700000" algn="tl">
                    <a:srgbClr val="000000"/>
                  </a:outerShdw>
                </a:effectLst>
                <a:ea typeface="宋体" panose="02010600030101010101" pitchFamily="2" charset="-122"/>
              </a:endParaRPr>
            </a:p>
          </p:txBody>
        </p:sp>
      </p:grpSp>
      <p:grpSp>
        <p:nvGrpSpPr>
          <p:cNvPr id="3" name="Group 20"/>
          <p:cNvGrpSpPr/>
          <p:nvPr/>
        </p:nvGrpSpPr>
        <p:grpSpPr bwMode="auto">
          <a:xfrm>
            <a:off x="1187450" y="4292600"/>
            <a:ext cx="5327650" cy="720725"/>
            <a:chOff x="0" y="0"/>
            <a:chExt cx="3356" cy="454"/>
          </a:xfrm>
        </p:grpSpPr>
        <p:sp>
          <p:nvSpPr>
            <p:cNvPr id="17419" name="Oval 12"/>
            <p:cNvSpPr>
              <a:spLocks noChangeArrowheads="1"/>
            </p:cNvSpPr>
            <p:nvPr/>
          </p:nvSpPr>
          <p:spPr bwMode="auto">
            <a:xfrm>
              <a:off x="0" y="0"/>
              <a:ext cx="907" cy="454"/>
            </a:xfrm>
            <a:prstGeom prst="ellipse">
              <a:avLst/>
            </a:prstGeom>
            <a:gradFill rotWithShape="1">
              <a:gsLst>
                <a:gs pos="0">
                  <a:srgbClr val="FF6699">
                    <a:alpha val="95000"/>
                  </a:srgbClr>
                </a:gs>
                <a:gs pos="100000">
                  <a:srgbClr val="762F47"/>
                </a:gs>
              </a:gsLst>
              <a:path path="shape">
                <a:fillToRect l="50000" t="50000" r="50000" b="50000"/>
              </a:path>
            </a:gradFill>
            <a:ln w="57150" cmpd="thinThick">
              <a:solidFill>
                <a:srgbClr val="FF00FF"/>
              </a:solidFill>
              <a:round/>
            </a:ln>
            <a:effectLst>
              <a:prstShdw prst="shdw17" dist="17961" dir="2700000">
                <a:srgbClr val="990099"/>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effectLst>
                    <a:outerShdw blurRad="38100" dist="38100" dir="2700000" algn="tl">
                      <a:srgbClr val="000000"/>
                    </a:outerShdw>
                  </a:effectLst>
                  <a:ea typeface="宋体" panose="02010600030101010101" pitchFamily="2" charset="-122"/>
                </a:rPr>
                <a:t>申请时间</a:t>
              </a:r>
              <a:endParaRPr lang="zh-CN" altLang="en-US" sz="2400" b="1" smtClean="0">
                <a:effectLst>
                  <a:outerShdw blurRad="38100" dist="38100" dir="2700000" algn="tl">
                    <a:srgbClr val="000000"/>
                  </a:outerShdw>
                </a:effectLst>
                <a:ea typeface="宋体" panose="02010600030101010101" pitchFamily="2" charset="-122"/>
              </a:endParaRPr>
            </a:p>
          </p:txBody>
        </p:sp>
        <p:sp>
          <p:nvSpPr>
            <p:cNvPr id="24587" name="Line 14"/>
            <p:cNvSpPr>
              <a:spLocks noChangeShapeType="1"/>
            </p:cNvSpPr>
            <p:nvPr/>
          </p:nvSpPr>
          <p:spPr bwMode="auto">
            <a:xfrm>
              <a:off x="998" y="226"/>
              <a:ext cx="363" cy="0"/>
            </a:xfrm>
            <a:prstGeom prst="line">
              <a:avLst/>
            </a:prstGeom>
            <a:noFill/>
            <a:ln w="76200">
              <a:solidFill>
                <a:srgbClr val="FF00FF"/>
              </a:solidFill>
              <a:round/>
              <a:tailEnd type="triangle" w="med" len="med"/>
            </a:ln>
            <a:effectLst>
              <a:prstShdw prst="shdw17" dist="17961" dir="2700000">
                <a:srgbClr val="99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7421" name="Rectangle 15"/>
            <p:cNvSpPr>
              <a:spLocks noChangeArrowheads="1"/>
            </p:cNvSpPr>
            <p:nvPr/>
          </p:nvSpPr>
          <p:spPr bwMode="auto">
            <a:xfrm>
              <a:off x="1406" y="45"/>
              <a:ext cx="1950" cy="409"/>
            </a:xfrm>
            <a:prstGeom prst="rect">
              <a:avLst/>
            </a:prstGeom>
            <a:gradFill rotWithShape="1">
              <a:gsLst>
                <a:gs pos="0">
                  <a:srgbClr val="33CCCC">
                    <a:alpha val="95000"/>
                  </a:srgbClr>
                </a:gs>
                <a:gs pos="100000">
                  <a:srgbClr val="185E5E"/>
                </a:gs>
              </a:gsLst>
              <a:path path="shape">
                <a:fillToRect l="50000" t="50000" r="50000" b="50000"/>
              </a:path>
            </a:gradFill>
            <a:ln w="38100" cmpd="dbl">
              <a:solidFill>
                <a:srgbClr val="008000"/>
              </a:solidFill>
              <a:miter lim="800000"/>
            </a:ln>
            <a:effectLst>
              <a:prstShdw prst="shdw17" dist="17961" dir="2700000">
                <a:srgbClr val="004D00"/>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FFFF00"/>
                  </a:solidFill>
                  <a:effectLst>
                    <a:outerShdw blurRad="38100" dist="38100" dir="2700000" algn="tl">
                      <a:srgbClr val="000000"/>
                    </a:outerShdw>
                  </a:effectLst>
                  <a:ea typeface="宋体" panose="02010600030101010101" pitchFamily="2" charset="-122"/>
                </a:rPr>
                <a:t>大二第二学期</a:t>
              </a:r>
              <a:endParaRPr lang="zh-CN" altLang="en-US" sz="2400" b="1" smtClean="0">
                <a:solidFill>
                  <a:srgbClr val="FFFF00"/>
                </a:solidFill>
                <a:effectLst>
                  <a:outerShdw blurRad="38100" dist="38100" dir="2700000" algn="tl">
                    <a:srgbClr val="000000"/>
                  </a:outerShdw>
                </a:effectLst>
                <a:ea typeface="宋体" panose="02010600030101010101" pitchFamily="2" charset="-122"/>
              </a:endParaRPr>
            </a:p>
          </p:txBody>
        </p:sp>
      </p:grpSp>
      <p:grpSp>
        <p:nvGrpSpPr>
          <p:cNvPr id="4" name="Group 19"/>
          <p:cNvGrpSpPr/>
          <p:nvPr/>
        </p:nvGrpSpPr>
        <p:grpSpPr bwMode="auto">
          <a:xfrm>
            <a:off x="1187450" y="5373688"/>
            <a:ext cx="5327650" cy="720725"/>
            <a:chOff x="0" y="0"/>
            <a:chExt cx="3356" cy="454"/>
          </a:xfrm>
        </p:grpSpPr>
        <p:sp>
          <p:nvSpPr>
            <p:cNvPr id="17423" name="Oval 16"/>
            <p:cNvSpPr>
              <a:spLocks noChangeArrowheads="1"/>
            </p:cNvSpPr>
            <p:nvPr/>
          </p:nvSpPr>
          <p:spPr bwMode="auto">
            <a:xfrm>
              <a:off x="0" y="0"/>
              <a:ext cx="907" cy="454"/>
            </a:xfrm>
            <a:prstGeom prst="ellipse">
              <a:avLst/>
            </a:prstGeom>
            <a:gradFill rotWithShape="1">
              <a:gsLst>
                <a:gs pos="0">
                  <a:srgbClr val="FF6699">
                    <a:alpha val="95000"/>
                  </a:srgbClr>
                </a:gs>
                <a:gs pos="100000">
                  <a:srgbClr val="762F47"/>
                </a:gs>
              </a:gsLst>
              <a:path path="shape">
                <a:fillToRect l="50000" t="50000" r="50000" b="50000"/>
              </a:path>
            </a:gradFill>
            <a:ln w="57150" cmpd="thinThick">
              <a:solidFill>
                <a:srgbClr val="FF00FF"/>
              </a:solidFill>
              <a:round/>
            </a:ln>
            <a:effectLst>
              <a:prstShdw prst="shdw17" dist="17961" dir="2700000">
                <a:srgbClr val="990099"/>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effectLst>
                    <a:outerShdw blurRad="38100" dist="38100" dir="2700000" algn="tl">
                      <a:srgbClr val="000000"/>
                    </a:outerShdw>
                  </a:effectLst>
                  <a:ea typeface="宋体" panose="02010600030101010101" pitchFamily="2" charset="-122"/>
                </a:rPr>
                <a:t>经费标准</a:t>
              </a:r>
              <a:endParaRPr lang="zh-CN" altLang="en-US" sz="2400" b="1" smtClean="0">
                <a:effectLst>
                  <a:outerShdw blurRad="38100" dist="38100" dir="2700000" algn="tl">
                    <a:srgbClr val="000000"/>
                  </a:outerShdw>
                </a:effectLst>
                <a:ea typeface="宋体" panose="02010600030101010101" pitchFamily="2" charset="-122"/>
              </a:endParaRPr>
            </a:p>
          </p:txBody>
        </p:sp>
        <p:sp>
          <p:nvSpPr>
            <p:cNvPr id="24591" name="Line 17"/>
            <p:cNvSpPr>
              <a:spLocks noChangeShapeType="1"/>
            </p:cNvSpPr>
            <p:nvPr/>
          </p:nvSpPr>
          <p:spPr bwMode="auto">
            <a:xfrm>
              <a:off x="998" y="226"/>
              <a:ext cx="363" cy="0"/>
            </a:xfrm>
            <a:prstGeom prst="line">
              <a:avLst/>
            </a:prstGeom>
            <a:noFill/>
            <a:ln w="76200">
              <a:solidFill>
                <a:srgbClr val="FF00FF"/>
              </a:solidFill>
              <a:round/>
              <a:tailEnd type="triangle" w="med" len="med"/>
            </a:ln>
            <a:effectLst>
              <a:prstShdw prst="shdw17" dist="17961" dir="2700000">
                <a:srgbClr val="99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7425" name="Rectangle 18"/>
            <p:cNvSpPr>
              <a:spLocks noChangeArrowheads="1"/>
            </p:cNvSpPr>
            <p:nvPr/>
          </p:nvSpPr>
          <p:spPr bwMode="auto">
            <a:xfrm>
              <a:off x="1406" y="45"/>
              <a:ext cx="1950" cy="409"/>
            </a:xfrm>
            <a:prstGeom prst="rect">
              <a:avLst/>
            </a:prstGeom>
            <a:gradFill rotWithShape="1">
              <a:gsLst>
                <a:gs pos="0">
                  <a:srgbClr val="33CCCC">
                    <a:alpha val="95000"/>
                  </a:srgbClr>
                </a:gs>
                <a:gs pos="100000">
                  <a:srgbClr val="185E5E"/>
                </a:gs>
              </a:gsLst>
              <a:path path="shape">
                <a:fillToRect l="50000" t="50000" r="50000" b="50000"/>
              </a:path>
            </a:gradFill>
            <a:ln w="38100" cmpd="dbl">
              <a:solidFill>
                <a:srgbClr val="008000"/>
              </a:solidFill>
              <a:miter lim="800000"/>
            </a:ln>
            <a:effectLst>
              <a:prstShdw prst="shdw17" dist="17961" dir="2700000">
                <a:srgbClr val="004D00"/>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en-US" altLang="zh-CN" sz="2400" b="1" smtClean="0">
                  <a:solidFill>
                    <a:srgbClr val="FFFF00"/>
                  </a:solidFill>
                  <a:effectLst>
                    <a:outerShdw blurRad="38100" dist="38100" dir="2700000" algn="tl">
                      <a:srgbClr val="000000"/>
                    </a:outerShdw>
                  </a:effectLst>
                  <a:ea typeface="宋体" panose="02010600030101010101" pitchFamily="2" charset="-122"/>
                </a:rPr>
                <a:t>55-60</a:t>
              </a:r>
              <a:r>
                <a:rPr lang="zh-CN" altLang="en-US" sz="2400" b="1" smtClean="0">
                  <a:solidFill>
                    <a:srgbClr val="FFFF00"/>
                  </a:solidFill>
                  <a:effectLst>
                    <a:outerShdw blurRad="38100" dist="38100" dir="2700000" algn="tl">
                      <a:srgbClr val="000000"/>
                    </a:outerShdw>
                  </a:effectLst>
                  <a:ea typeface="宋体" panose="02010600030101010101" pitchFamily="2" charset="-122"/>
                </a:rPr>
                <a:t>学分，</a:t>
              </a:r>
              <a:r>
                <a:rPr lang="en-US" altLang="zh-CN" sz="2400" b="1" smtClean="0">
                  <a:solidFill>
                    <a:srgbClr val="FFFF00"/>
                  </a:solidFill>
                  <a:effectLst>
                    <a:outerShdw blurRad="38100" dist="38100" dir="2700000" algn="tl">
                      <a:srgbClr val="000000"/>
                    </a:outerShdw>
                  </a:effectLst>
                  <a:ea typeface="宋体" panose="02010600030101010101" pitchFamily="2" charset="-122"/>
                </a:rPr>
                <a:t>70</a:t>
              </a:r>
              <a:r>
                <a:rPr lang="zh-CN" altLang="en-US" sz="2400" b="1" smtClean="0">
                  <a:solidFill>
                    <a:srgbClr val="FFFF00"/>
                  </a:solidFill>
                  <a:effectLst>
                    <a:outerShdw blurRad="38100" dist="38100" dir="2700000" algn="tl">
                      <a:srgbClr val="000000"/>
                    </a:outerShdw>
                  </a:effectLst>
                  <a:ea typeface="宋体" panose="02010600030101010101" pitchFamily="2" charset="-122"/>
                </a:rPr>
                <a:t>元</a:t>
              </a:r>
              <a:r>
                <a:rPr lang="en-US" altLang="zh-CN" sz="2400" b="1" smtClean="0">
                  <a:solidFill>
                    <a:srgbClr val="FFFF00"/>
                  </a:solidFill>
                  <a:effectLst>
                    <a:outerShdw blurRad="38100" dist="38100" dir="2700000" algn="tl">
                      <a:srgbClr val="000000"/>
                    </a:outerShdw>
                  </a:effectLst>
                  <a:ea typeface="宋体" panose="02010600030101010101" pitchFamily="2" charset="-122"/>
                </a:rPr>
                <a:t>/</a:t>
              </a:r>
              <a:r>
                <a:rPr lang="zh-CN" altLang="en-US" sz="2400" b="1" smtClean="0">
                  <a:solidFill>
                    <a:srgbClr val="FFFF00"/>
                  </a:solidFill>
                  <a:effectLst>
                    <a:outerShdw blurRad="38100" dist="38100" dir="2700000" algn="tl">
                      <a:srgbClr val="000000"/>
                    </a:outerShdw>
                  </a:effectLst>
                  <a:ea typeface="宋体" panose="02010600030101010101" pitchFamily="2" charset="-122"/>
                </a:rPr>
                <a:t>学分</a:t>
              </a:r>
              <a:endParaRPr lang="zh-CN" altLang="en-US" sz="2400" b="1" smtClean="0">
                <a:solidFill>
                  <a:srgbClr val="FFFF00"/>
                </a:solidFill>
                <a:effectLst>
                  <a:outerShdw blurRad="38100" dist="38100" dir="2700000" algn="tl">
                    <a:srgbClr val="000000"/>
                  </a:outerShdw>
                </a:effectLst>
                <a:ea typeface="宋体" panose="02010600030101010101" pitchFamily="2" charset="-122"/>
              </a:endParaRPr>
            </a:p>
          </p:txBody>
        </p:sp>
      </p:grpSp>
      <p:sp>
        <p:nvSpPr>
          <p:cNvPr id="17426" name="AutoShape 21"/>
          <p:cNvSpPr/>
          <p:nvPr/>
        </p:nvSpPr>
        <p:spPr bwMode="auto">
          <a:xfrm>
            <a:off x="6804025" y="1989138"/>
            <a:ext cx="504825" cy="3816350"/>
          </a:xfrm>
          <a:prstGeom prst="rightBrace">
            <a:avLst>
              <a:gd name="adj1" fmla="val 62963"/>
              <a:gd name="adj2" fmla="val 50000"/>
            </a:avLst>
          </a:prstGeom>
          <a:noFill/>
          <a:ln w="19050">
            <a:solidFill>
              <a:srgbClr val="FF0000"/>
            </a:solidFill>
            <a:rou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17427" name="Rectangle 22"/>
          <p:cNvSpPr>
            <a:spLocks noChangeArrowheads="1"/>
          </p:cNvSpPr>
          <p:nvPr/>
        </p:nvSpPr>
        <p:spPr bwMode="auto">
          <a:xfrm>
            <a:off x="7451725" y="2276475"/>
            <a:ext cx="1008063" cy="3024188"/>
          </a:xfrm>
          <a:prstGeom prst="rect">
            <a:avLst/>
          </a:prstGeom>
          <a:solidFill>
            <a:srgbClr val="3366FF">
              <a:alpha val="95000"/>
            </a:srgbClr>
          </a:solidFill>
          <a:ln>
            <a:noFill/>
          </a:ln>
          <a:effectLst>
            <a:prstShdw prst="shdw17" dist="17961" dir="2700000">
              <a:srgbClr val="1F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双学</a:t>
            </a:r>
            <a:endPar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位学</a:t>
            </a:r>
            <a:endPar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院管</a:t>
            </a:r>
            <a:endPar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理日</a:t>
            </a:r>
            <a:endPar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常教</a:t>
            </a:r>
            <a:endPar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defRPr/>
            </a:pPr>
            <a:r>
              <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学</a:t>
            </a:r>
            <a:endParaRPr lang="zh-CN" altLang="en-US" sz="24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426"/>
                                        </p:tgtEl>
                                        <p:attrNameLst>
                                          <p:attrName>style.visibility</p:attrName>
                                        </p:attrNameLst>
                                      </p:cBhvr>
                                      <p:to>
                                        <p:strVal val="visible"/>
                                      </p:to>
                                    </p:set>
                                    <p:animEffect transition="in" filter="wipe(left)">
                                      <p:cBhvr>
                                        <p:cTn id="26" dur="500"/>
                                        <p:tgtEl>
                                          <p:spTgt spid="1742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wipe(left)">
                                      <p:cBhvr>
                                        <p:cTn id="30"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26" grpId="0" animBg="1"/>
      <p:bldP spid="1742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3"/>
          <p:cNvSpPr>
            <a:spLocks noChangeArrowheads="1"/>
          </p:cNvSpPr>
          <p:nvPr/>
        </p:nvSpPr>
        <p:spPr bwMode="auto">
          <a:xfrm>
            <a:off x="457200" y="3790950"/>
            <a:ext cx="2971800" cy="2590378"/>
          </a:xfrm>
          <a:prstGeom prst="roundRect">
            <a:avLst>
              <a:gd name="adj" fmla="val 12699"/>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18436" name="Text Box 4"/>
          <p:cNvSpPr txBox="1">
            <a:spLocks noChangeArrowheads="1"/>
          </p:cNvSpPr>
          <p:nvPr/>
        </p:nvSpPr>
        <p:spPr bwMode="auto">
          <a:xfrm>
            <a:off x="3584575" y="3290888"/>
            <a:ext cx="1905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defRPr/>
            </a:pPr>
            <a:r>
              <a:rPr lang="en-US" altLang="zh-CN" sz="1600" b="1" dirty="0" smtClean="0">
                <a:solidFill>
                  <a:schemeClr val="bg1"/>
                </a:solidFill>
                <a:ea typeface="宋体" panose="02010600030101010101" pitchFamily="2" charset="-122"/>
              </a:rPr>
              <a:t> </a:t>
            </a:r>
            <a:r>
              <a:rPr lang="zh-CN" altLang="en-US" sz="4400" b="1"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考试</a:t>
            </a:r>
            <a:endParaRPr lang="en-US" altLang="zh-CN" sz="4400" b="1" dirty="0" smtClean="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5604" name="AutoShape 5"/>
          <p:cNvSpPr>
            <a:spLocks noChangeArrowheads="1"/>
          </p:cNvSpPr>
          <p:nvPr/>
        </p:nvSpPr>
        <p:spPr bwMode="auto">
          <a:xfrm>
            <a:off x="511175" y="4319588"/>
            <a:ext cx="2814638" cy="1917724"/>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05" name="Text Box 18"/>
          <p:cNvSpPr txBox="1">
            <a:spLocks noChangeArrowheads="1"/>
          </p:cNvSpPr>
          <p:nvPr/>
        </p:nvSpPr>
        <p:spPr bwMode="auto">
          <a:xfrm>
            <a:off x="912813" y="3790950"/>
            <a:ext cx="192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800" b="1" dirty="0" smtClean="0">
                <a:solidFill>
                  <a:srgbClr val="FFFFFF"/>
                </a:solidFill>
                <a:ea typeface="宋体" panose="02010600030101010101" pitchFamily="2" charset="-122"/>
              </a:rPr>
              <a:t>五证</a:t>
            </a:r>
            <a:r>
              <a:rPr lang="zh-CN" altLang="en-US" sz="2800" b="1" dirty="0">
                <a:solidFill>
                  <a:srgbClr val="FFFFFF"/>
                </a:solidFill>
                <a:ea typeface="宋体" panose="02010600030101010101" pitchFamily="2" charset="-122"/>
              </a:rPr>
              <a:t>考试</a:t>
            </a:r>
            <a:endParaRPr lang="en-US" altLang="zh-CN" sz="2800" b="1" dirty="0">
              <a:solidFill>
                <a:srgbClr val="FFFFFF"/>
              </a:solidFill>
              <a:ea typeface="宋体" panose="02010600030101010101" pitchFamily="2" charset="-122"/>
            </a:endParaRPr>
          </a:p>
        </p:txBody>
      </p:sp>
      <p:sp>
        <p:nvSpPr>
          <p:cNvPr id="25606" name="AutoShape 8"/>
          <p:cNvSpPr>
            <a:spLocks noChangeArrowheads="1"/>
          </p:cNvSpPr>
          <p:nvPr/>
        </p:nvSpPr>
        <p:spPr bwMode="auto">
          <a:xfrm>
            <a:off x="457200" y="1428750"/>
            <a:ext cx="2971800" cy="1928813"/>
          </a:xfrm>
          <a:prstGeom prst="roundRect">
            <a:avLst>
              <a:gd name="adj" fmla="val 12699"/>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07" name="AutoShape 9"/>
          <p:cNvSpPr>
            <a:spLocks noChangeArrowheads="1"/>
          </p:cNvSpPr>
          <p:nvPr/>
        </p:nvSpPr>
        <p:spPr bwMode="auto">
          <a:xfrm>
            <a:off x="511175" y="1957388"/>
            <a:ext cx="2814638" cy="1343025"/>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08" name="Text Box 18"/>
          <p:cNvSpPr txBox="1">
            <a:spLocks noChangeArrowheads="1"/>
          </p:cNvSpPr>
          <p:nvPr/>
        </p:nvSpPr>
        <p:spPr bwMode="auto">
          <a:xfrm>
            <a:off x="912813" y="1433513"/>
            <a:ext cx="192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800" b="1">
                <a:solidFill>
                  <a:srgbClr val="FFFFFF"/>
                </a:solidFill>
                <a:ea typeface="宋体" panose="02010600030101010101" pitchFamily="2" charset="-122"/>
              </a:rPr>
              <a:t>期末考试</a:t>
            </a:r>
            <a:endParaRPr lang="en-US" altLang="zh-CN" sz="2800" b="1">
              <a:solidFill>
                <a:srgbClr val="FFFFFF"/>
              </a:solidFill>
              <a:ea typeface="宋体" panose="02010600030101010101" pitchFamily="2" charset="-122"/>
            </a:endParaRPr>
          </a:p>
        </p:txBody>
      </p:sp>
      <p:sp>
        <p:nvSpPr>
          <p:cNvPr id="18442" name="Text Box 9"/>
          <p:cNvSpPr txBox="1">
            <a:spLocks noChangeArrowheads="1"/>
          </p:cNvSpPr>
          <p:nvPr/>
        </p:nvSpPr>
        <p:spPr bwMode="auto">
          <a:xfrm>
            <a:off x="552450" y="1928813"/>
            <a:ext cx="27066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一般理论课考试</a:t>
            </a:r>
            <a:r>
              <a:rPr lang="en-US" altLang="zh-CN" sz="2000" b="1" dirty="0" smtClean="0">
                <a:solidFill>
                  <a:srgbClr val="000000"/>
                </a:solidFill>
                <a:effectLst>
                  <a:outerShdw blurRad="38100" dist="38100" dir="2700000" algn="tl">
                    <a:srgbClr val="C0C0C0"/>
                  </a:outerShdw>
                </a:effectLst>
                <a:ea typeface="宋体" panose="02010600030101010101" pitchFamily="2" charset="-122"/>
              </a:rPr>
              <a:t>19-20</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一般技术课考试</a:t>
            </a:r>
            <a:r>
              <a:rPr lang="en-US" altLang="zh-CN" sz="2000" b="1" dirty="0" smtClean="0">
                <a:solidFill>
                  <a:srgbClr val="000000"/>
                </a:solidFill>
                <a:effectLst>
                  <a:outerShdw blurRad="38100" dist="38100" dir="2700000" algn="tl">
                    <a:srgbClr val="C0C0C0"/>
                  </a:outerShdw>
                </a:effectLst>
                <a:ea typeface="宋体" panose="02010600030101010101" pitchFamily="2" charset="-122"/>
              </a:rPr>
              <a:t>16</a:t>
            </a: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周</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素质选修课考试</a:t>
            </a:r>
            <a:r>
              <a:rPr lang="en-US" altLang="zh-CN" sz="2000" b="1" dirty="0" smtClean="0">
                <a:solidFill>
                  <a:srgbClr val="000000"/>
                </a:solidFill>
                <a:effectLst>
                  <a:outerShdw blurRad="38100" dist="38100" dir="2700000" algn="tl">
                    <a:srgbClr val="C0C0C0"/>
                  </a:outerShdw>
                </a:effectLst>
                <a:ea typeface="宋体" panose="02010600030101010101" pitchFamily="2" charset="-122"/>
              </a:rPr>
              <a:t>16</a:t>
            </a: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周</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专业选修课</a:t>
            </a:r>
            <a:r>
              <a:rPr lang="en-US" altLang="zh-CN" sz="2000" b="1" dirty="0" smtClean="0">
                <a:solidFill>
                  <a:srgbClr val="000000"/>
                </a:solidFill>
                <a:effectLst>
                  <a:outerShdw blurRad="38100" dist="38100" dir="2700000" algn="tl">
                    <a:srgbClr val="C0C0C0"/>
                  </a:outerShdw>
                </a:effectLst>
                <a:ea typeface="宋体" panose="02010600030101010101" pitchFamily="2" charset="-122"/>
              </a:rPr>
              <a:t>(</a:t>
            </a: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提前考</a:t>
            </a:r>
            <a:r>
              <a:rPr lang="en-US" altLang="zh-CN" sz="2000" b="1" dirty="0" smtClean="0">
                <a:solidFill>
                  <a:srgbClr val="000000"/>
                </a:solidFill>
                <a:effectLst>
                  <a:outerShdw blurRad="38100" dist="38100" dir="2700000" algn="tl">
                    <a:srgbClr val="C0C0C0"/>
                  </a:outerShdw>
                </a:effectLst>
                <a:ea typeface="宋体" panose="02010600030101010101" pitchFamily="2" charset="-122"/>
              </a:rPr>
              <a:t>)</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p:txBody>
      </p:sp>
      <p:sp>
        <p:nvSpPr>
          <p:cNvPr id="25610" name="AutoShape 12"/>
          <p:cNvSpPr>
            <a:spLocks noChangeArrowheads="1"/>
          </p:cNvSpPr>
          <p:nvPr/>
        </p:nvSpPr>
        <p:spPr bwMode="auto">
          <a:xfrm>
            <a:off x="5600700" y="3645024"/>
            <a:ext cx="2971800" cy="2880320"/>
          </a:xfrm>
          <a:prstGeom prst="roundRect">
            <a:avLst>
              <a:gd name="adj" fmla="val 12699"/>
            </a:avLst>
          </a:prstGeom>
          <a:solidFill>
            <a:schemeClr va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11" name="AutoShape 13"/>
          <p:cNvSpPr>
            <a:spLocks noChangeArrowheads="1"/>
          </p:cNvSpPr>
          <p:nvPr/>
        </p:nvSpPr>
        <p:spPr bwMode="auto">
          <a:xfrm>
            <a:off x="5857875" y="4145087"/>
            <a:ext cx="2571750" cy="2236241"/>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12" name="Text Box 18"/>
          <p:cNvSpPr txBox="1">
            <a:spLocks noChangeArrowheads="1"/>
          </p:cNvSpPr>
          <p:nvPr/>
        </p:nvSpPr>
        <p:spPr bwMode="auto">
          <a:xfrm>
            <a:off x="6056313" y="3645025"/>
            <a:ext cx="192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800" b="1">
                <a:solidFill>
                  <a:srgbClr val="FFFFFF"/>
                </a:solidFill>
                <a:ea typeface="宋体" panose="02010600030101010101" pitchFamily="2" charset="-122"/>
              </a:rPr>
              <a:t>课程重修</a:t>
            </a:r>
            <a:endParaRPr lang="en-US" altLang="zh-CN" sz="2800" b="1">
              <a:solidFill>
                <a:srgbClr val="FFFFFF"/>
              </a:solidFill>
              <a:ea typeface="宋体" panose="02010600030101010101" pitchFamily="2" charset="-122"/>
            </a:endParaRPr>
          </a:p>
        </p:txBody>
      </p:sp>
      <p:sp>
        <p:nvSpPr>
          <p:cNvPr id="18446" name="Text Box 9"/>
          <p:cNvSpPr txBox="1">
            <a:spLocks noChangeArrowheads="1"/>
          </p:cNvSpPr>
          <p:nvPr/>
        </p:nvSpPr>
        <p:spPr bwMode="auto">
          <a:xfrm>
            <a:off x="502048" y="4340210"/>
            <a:ext cx="2917824"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None/>
              <a:defRPr/>
            </a:pPr>
            <a:r>
              <a:rPr lang="zh-CN" altLang="en-US" sz="1800" b="1" dirty="0" smtClean="0">
                <a:effectLst>
                  <a:outerShdw blurRad="38100" dist="38100" dir="2700000" algn="tl">
                    <a:srgbClr val="C0C0C0"/>
                  </a:outerShdw>
                </a:effectLst>
                <a:ea typeface="宋体" panose="02010600030101010101" pitchFamily="2" charset="-122"/>
              </a:rPr>
              <a:t>英语应用能力或四六</a:t>
            </a:r>
            <a:r>
              <a:rPr lang="zh-CN" altLang="en-US" sz="1800" b="1" dirty="0">
                <a:effectLst>
                  <a:outerShdw blurRad="38100" dist="38100" dir="2700000" algn="tl">
                    <a:srgbClr val="C0C0C0"/>
                  </a:outerShdw>
                </a:effectLst>
                <a:ea typeface="宋体" panose="02010600030101010101" pitchFamily="2" charset="-122"/>
              </a:rPr>
              <a:t>级</a:t>
            </a:r>
            <a:endParaRPr lang="en-US" altLang="zh-CN" sz="1800" b="1" dirty="0">
              <a:effectLst>
                <a:outerShdw blurRad="38100" dist="38100" dir="2700000" algn="tl">
                  <a:srgbClr val="C0C0C0"/>
                </a:outerShdw>
              </a:effectLst>
              <a:ea typeface="宋体" panose="02010600030101010101" pitchFamily="2" charset="-122"/>
            </a:endParaRPr>
          </a:p>
          <a:p>
            <a:pP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普通话（体：二乙，民三甲）</a:t>
            </a:r>
            <a:endParaRPr lang="en-US" altLang="zh-CN" sz="2000" b="1" dirty="0" smtClean="0">
              <a:effectLst>
                <a:outerShdw blurRad="38100" dist="38100" dir="2700000" algn="tl">
                  <a:srgbClr val="C0C0C0"/>
                </a:outerShdw>
              </a:effectLst>
              <a:ea typeface="宋体" panose="02010600030101010101" pitchFamily="2" charset="-122"/>
            </a:endParaRPr>
          </a:p>
          <a:p>
            <a:pP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教师资格证</a:t>
            </a:r>
            <a:endParaRPr lang="en-US" altLang="zh-CN" sz="2000" b="1" dirty="0" smtClean="0">
              <a:effectLst>
                <a:outerShdw blurRad="38100" dist="38100" dir="2700000" algn="tl">
                  <a:srgbClr val="C0C0C0"/>
                </a:outerShdw>
              </a:effectLst>
              <a:ea typeface="宋体" panose="02010600030101010101" pitchFamily="2" charset="-122"/>
            </a:endParaRPr>
          </a:p>
          <a:p>
            <a:pP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全国计算机</a:t>
            </a:r>
            <a:endParaRPr lang="en-US" altLang="zh-CN" sz="2000" b="1" dirty="0" smtClean="0">
              <a:effectLst>
                <a:outerShdw blurRad="38100" dist="38100" dir="2700000" algn="tl">
                  <a:srgbClr val="C0C0C0"/>
                </a:outerShdw>
              </a:effectLst>
              <a:ea typeface="宋体" panose="02010600030101010101" pitchFamily="2" charset="-122"/>
            </a:endParaRPr>
          </a:p>
          <a:p>
            <a:pPr>
              <a:spcBef>
                <a:spcPct val="0"/>
              </a:spcBef>
              <a:buFontTx/>
              <a:buNone/>
              <a:defRPr/>
            </a:pPr>
            <a:r>
              <a:rPr lang="zh-CN" altLang="en-US" sz="2000" b="1" dirty="0">
                <a:effectLst>
                  <a:outerShdw blurRad="38100" dist="38100" dir="2700000" algn="tl">
                    <a:srgbClr val="C0C0C0"/>
                  </a:outerShdw>
                </a:effectLst>
                <a:ea typeface="宋体" panose="02010600030101010101" pitchFamily="2" charset="-122"/>
              </a:rPr>
              <a:t>国家二</a:t>
            </a:r>
            <a:r>
              <a:rPr lang="zh-CN" altLang="en-US" sz="2000" b="1" dirty="0" smtClean="0">
                <a:effectLst>
                  <a:outerShdw blurRad="38100" dist="38100" dir="2700000" algn="tl">
                    <a:srgbClr val="C0C0C0"/>
                  </a:outerShdw>
                </a:effectLst>
                <a:ea typeface="宋体" panose="02010600030101010101" pitchFamily="2" charset="-122"/>
              </a:rPr>
              <a:t>级裁判员证</a:t>
            </a:r>
            <a:endParaRPr lang="en-US" altLang="zh-CN" sz="2000" b="1" dirty="0" smtClean="0">
              <a:effectLst>
                <a:outerShdw blurRad="38100" dist="38100" dir="2700000" algn="tl">
                  <a:srgbClr val="C0C0C0"/>
                </a:outerShdw>
              </a:effectLst>
              <a:ea typeface="宋体" panose="02010600030101010101" pitchFamily="2" charset="-122"/>
            </a:endParaRPr>
          </a:p>
        </p:txBody>
      </p:sp>
      <p:sp>
        <p:nvSpPr>
          <p:cNvPr id="25614" name="AutoShape 16"/>
          <p:cNvSpPr>
            <a:spLocks noChangeArrowheads="1"/>
          </p:cNvSpPr>
          <p:nvPr/>
        </p:nvSpPr>
        <p:spPr bwMode="auto">
          <a:xfrm>
            <a:off x="5600700" y="1357313"/>
            <a:ext cx="2971800" cy="1928812"/>
          </a:xfrm>
          <a:prstGeom prst="roundRect">
            <a:avLst>
              <a:gd name="adj" fmla="val 12699"/>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15" name="AutoShape 17"/>
          <p:cNvSpPr>
            <a:spLocks noChangeArrowheads="1"/>
          </p:cNvSpPr>
          <p:nvPr/>
        </p:nvSpPr>
        <p:spPr bwMode="auto">
          <a:xfrm>
            <a:off x="5654675" y="1885950"/>
            <a:ext cx="2814638" cy="1343025"/>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5616" name="Text Box 18"/>
          <p:cNvSpPr txBox="1">
            <a:spLocks noChangeArrowheads="1"/>
          </p:cNvSpPr>
          <p:nvPr/>
        </p:nvSpPr>
        <p:spPr bwMode="auto">
          <a:xfrm>
            <a:off x="6056313" y="1362075"/>
            <a:ext cx="192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800" b="1">
                <a:solidFill>
                  <a:srgbClr val="FFFFFF"/>
                </a:solidFill>
                <a:ea typeface="宋体" panose="02010600030101010101" pitchFamily="2" charset="-122"/>
              </a:rPr>
              <a:t>期末补考</a:t>
            </a:r>
            <a:endParaRPr lang="en-US" altLang="zh-CN" sz="2800" b="1">
              <a:solidFill>
                <a:srgbClr val="FFFFFF"/>
              </a:solidFill>
              <a:ea typeface="宋体" panose="02010600030101010101" pitchFamily="2" charset="-122"/>
            </a:endParaRPr>
          </a:p>
        </p:txBody>
      </p:sp>
      <p:sp>
        <p:nvSpPr>
          <p:cNvPr id="18450" name="Text Box 9"/>
          <p:cNvSpPr txBox="1">
            <a:spLocks noChangeArrowheads="1"/>
          </p:cNvSpPr>
          <p:nvPr/>
        </p:nvSpPr>
        <p:spPr bwMode="auto">
          <a:xfrm>
            <a:off x="5786438" y="1857375"/>
            <a:ext cx="26431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理论课第二周周末</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技术课第二周以内</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素质选修课无补考</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考查理论课同技术课</a:t>
            </a:r>
            <a:endParaRPr lang="en-US" altLang="zh-CN" sz="1400" b="1" dirty="0" smtClean="0">
              <a:solidFill>
                <a:srgbClr val="000000"/>
              </a:solidFill>
              <a:ea typeface="宋体" panose="02010600030101010101" pitchFamily="2" charset="-122"/>
            </a:endParaRPr>
          </a:p>
        </p:txBody>
      </p:sp>
      <p:grpSp>
        <p:nvGrpSpPr>
          <p:cNvPr id="2" name="Group 20"/>
          <p:cNvGrpSpPr/>
          <p:nvPr/>
        </p:nvGrpSpPr>
        <p:grpSpPr bwMode="auto">
          <a:xfrm>
            <a:off x="3095625" y="2228850"/>
            <a:ext cx="2819400" cy="2803525"/>
            <a:chOff x="0" y="0"/>
            <a:chExt cx="1776" cy="1766"/>
          </a:xfrm>
        </p:grpSpPr>
        <p:sp>
          <p:nvSpPr>
            <p:cNvPr id="25619" name="AutoShape 21"/>
            <p:cNvSpPr>
              <a:spLocks noChangeArrowheads="1"/>
            </p:cNvSpPr>
            <p:nvPr/>
          </p:nvSpPr>
          <p:spPr bwMode="auto">
            <a:xfrm rot="6774404">
              <a:off x="36" y="90"/>
              <a:ext cx="1688" cy="1664"/>
            </a:xfrm>
            <a:custGeom>
              <a:avLst/>
              <a:gdLst>
                <a:gd name="T0" fmla="*/ 18093 w 21600"/>
                <a:gd name="T1" fmla="*/ 7698 h 21600"/>
                <a:gd name="T2" fmla="*/ 10800 w 21600"/>
                <a:gd name="T3" fmla="*/ 2874 h 21600"/>
                <a:gd name="T4" fmla="*/ 10679 w 21600"/>
                <a:gd name="T5" fmla="*/ 2874 h 21600"/>
                <a:gd name="T6" fmla="*/ 10635 w 21600"/>
                <a:gd name="T7" fmla="*/ 1 h 21600"/>
                <a:gd name="T8" fmla="*/ 10800 w 21600"/>
                <a:gd name="T9" fmla="*/ 0 h 21600"/>
                <a:gd name="T10" fmla="*/ 20738 w 21600"/>
                <a:gd name="T11" fmla="*/ 6573 h 21600"/>
                <a:gd name="T12" fmla="*/ 23223 w 21600"/>
                <a:gd name="T13" fmla="*/ 5516 h 21600"/>
                <a:gd name="T14" fmla="*/ 21035 w 21600"/>
                <a:gd name="T15" fmla="*/ 10942 h 21600"/>
                <a:gd name="T16" fmla="*/ 15609 w 21600"/>
                <a:gd name="T17" fmla="*/ 8754 h 21600"/>
                <a:gd name="T18" fmla="*/ 18093 w 21600"/>
                <a:gd name="T19" fmla="*/ 769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hlink"/>
                </a:gs>
              </a:gsLst>
              <a:lin ang="18900000" scaled="1"/>
            </a:gradFill>
            <a:ln>
              <a:noFill/>
            </a:ln>
            <a:scene3d>
              <a:camera prst="legacyObliqueTopRight"/>
              <a:lightRig rig="legacyFlat3" dir="b"/>
            </a:scene3d>
            <a:sp3d extrusionH="176200" prstMaterial="legacyMatte">
              <a:bevelT w="13500" h="13500" prst="angle"/>
              <a:bevelB w="13500" h="13500" prst="angle"/>
              <a:extrusionClr>
                <a:schemeClr val="hlink"/>
              </a:extrusionClr>
            </a:sp3d>
            <a:extLst>
              <a:ext uri="{91240B29-F687-4F45-9708-019B960494DF}">
                <a14:hiddenLine xmlns:a14="http://schemas.microsoft.com/office/drawing/2010/main" w="9525">
                  <a:noFill/>
                  <a:round/>
                </a14:hiddenLine>
              </a:ext>
            </a:extLst>
          </p:spPr>
          <p:txBody>
            <a:bodyPr>
              <a:flatTx/>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5620" name="AutoShape 22"/>
            <p:cNvSpPr>
              <a:spLocks noChangeArrowheads="1"/>
            </p:cNvSpPr>
            <p:nvPr/>
          </p:nvSpPr>
          <p:spPr bwMode="auto">
            <a:xfrm rot="-9425596">
              <a:off x="0" y="79"/>
              <a:ext cx="1688" cy="1664"/>
            </a:xfrm>
            <a:custGeom>
              <a:avLst/>
              <a:gdLst>
                <a:gd name="T0" fmla="*/ 18093 w 21600"/>
                <a:gd name="T1" fmla="*/ 7698 h 21600"/>
                <a:gd name="T2" fmla="*/ 10800 w 21600"/>
                <a:gd name="T3" fmla="*/ 2874 h 21600"/>
                <a:gd name="T4" fmla="*/ 10679 w 21600"/>
                <a:gd name="T5" fmla="*/ 2874 h 21600"/>
                <a:gd name="T6" fmla="*/ 10635 w 21600"/>
                <a:gd name="T7" fmla="*/ 1 h 21600"/>
                <a:gd name="T8" fmla="*/ 10800 w 21600"/>
                <a:gd name="T9" fmla="*/ 0 h 21600"/>
                <a:gd name="T10" fmla="*/ 20738 w 21600"/>
                <a:gd name="T11" fmla="*/ 6573 h 21600"/>
                <a:gd name="T12" fmla="*/ 23223 w 21600"/>
                <a:gd name="T13" fmla="*/ 5516 h 21600"/>
                <a:gd name="T14" fmla="*/ 21035 w 21600"/>
                <a:gd name="T15" fmla="*/ 10942 h 21600"/>
                <a:gd name="T16" fmla="*/ 15609 w 21600"/>
                <a:gd name="T17" fmla="*/ 8754 h 21600"/>
                <a:gd name="T18" fmla="*/ 18093 w 21600"/>
                <a:gd name="T19" fmla="*/ 769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accent1"/>
                </a:gs>
              </a:gsLst>
              <a:lin ang="18900000" scaled="1"/>
            </a:gradFill>
            <a:ln>
              <a:noFill/>
            </a:ln>
            <a:scene3d>
              <a:camera prst="legacyObliqueTopRight"/>
              <a:lightRig rig="legacyFlat3" dir="b"/>
            </a:scene3d>
            <a:sp3d extrusionH="176200" prstMaterial="legacyMatte">
              <a:bevelT w="13500" h="13500" prst="angle"/>
              <a:bevelB w="13500" h="13500" prst="angle"/>
              <a:extrusionClr>
                <a:schemeClr val="accent1"/>
              </a:extrusionClr>
            </a:sp3d>
            <a:extLst>
              <a:ext uri="{91240B29-F687-4F45-9708-019B960494DF}">
                <a14:hiddenLine xmlns:a14="http://schemas.microsoft.com/office/drawing/2010/main" w="9525">
                  <a:noFill/>
                  <a:round/>
                </a14:hiddenLine>
              </a:ext>
            </a:extLst>
          </p:spPr>
          <p:txBody>
            <a:bodyPr>
              <a:flatTx/>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5621" name="AutoShape 23"/>
            <p:cNvSpPr>
              <a:spLocks noChangeArrowheads="1"/>
            </p:cNvSpPr>
            <p:nvPr/>
          </p:nvSpPr>
          <p:spPr bwMode="auto">
            <a:xfrm rot="-4025596">
              <a:off x="61" y="12"/>
              <a:ext cx="1688" cy="1664"/>
            </a:xfrm>
            <a:custGeom>
              <a:avLst/>
              <a:gdLst>
                <a:gd name="T0" fmla="*/ 18093 w 21600"/>
                <a:gd name="T1" fmla="*/ 7698 h 21600"/>
                <a:gd name="T2" fmla="*/ 10800 w 21600"/>
                <a:gd name="T3" fmla="*/ 2874 h 21600"/>
                <a:gd name="T4" fmla="*/ 10679 w 21600"/>
                <a:gd name="T5" fmla="*/ 2874 h 21600"/>
                <a:gd name="T6" fmla="*/ 10635 w 21600"/>
                <a:gd name="T7" fmla="*/ 1 h 21600"/>
                <a:gd name="T8" fmla="*/ 10800 w 21600"/>
                <a:gd name="T9" fmla="*/ 0 h 21600"/>
                <a:gd name="T10" fmla="*/ 20738 w 21600"/>
                <a:gd name="T11" fmla="*/ 6573 h 21600"/>
                <a:gd name="T12" fmla="*/ 23223 w 21600"/>
                <a:gd name="T13" fmla="*/ 5516 h 21600"/>
                <a:gd name="T14" fmla="*/ 21035 w 21600"/>
                <a:gd name="T15" fmla="*/ 10942 h 21600"/>
                <a:gd name="T16" fmla="*/ 15609 w 21600"/>
                <a:gd name="T17" fmla="*/ 8754 h 21600"/>
                <a:gd name="T18" fmla="*/ 18093 w 21600"/>
                <a:gd name="T19" fmla="*/ 769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E0905"/>
                </a:gs>
                <a:gs pos="100000">
                  <a:schemeClr val="folHlink"/>
                </a:gs>
              </a:gsLst>
              <a:lin ang="18900000" scaled="1"/>
            </a:gradFill>
            <a:ln>
              <a:noFill/>
            </a:ln>
            <a:scene3d>
              <a:camera prst="legacyObliqueTopRight"/>
              <a:lightRig rig="legacyFlat3" dir="b"/>
            </a:scene3d>
            <a:sp3d extrusionH="176200" prstMaterial="legacyMatte">
              <a:bevelT w="13500" h="13500" prst="angle"/>
              <a:bevelB w="13500" h="13500" prst="angle"/>
              <a:extrusionClr>
                <a:schemeClr val="folHlink"/>
              </a:extrusionClr>
            </a:sp3d>
            <a:extLst>
              <a:ext uri="{91240B29-F687-4F45-9708-019B960494DF}">
                <a14:hiddenLine xmlns:a14="http://schemas.microsoft.com/office/drawing/2010/main" w="9525">
                  <a:noFill/>
                  <a:round/>
                </a14:hiddenLine>
              </a:ext>
            </a:extLst>
          </p:spPr>
          <p:txBody>
            <a:bodyPr>
              <a:flatTx/>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5622" name="AutoShape 24"/>
            <p:cNvSpPr>
              <a:spLocks noChangeArrowheads="1"/>
            </p:cNvSpPr>
            <p:nvPr/>
          </p:nvSpPr>
          <p:spPr bwMode="auto">
            <a:xfrm rot="1374404">
              <a:off x="88" y="48"/>
              <a:ext cx="1688" cy="1664"/>
            </a:xfrm>
            <a:custGeom>
              <a:avLst/>
              <a:gdLst>
                <a:gd name="T0" fmla="*/ 18093 w 21600"/>
                <a:gd name="T1" fmla="*/ 7698 h 21600"/>
                <a:gd name="T2" fmla="*/ 10800 w 21600"/>
                <a:gd name="T3" fmla="*/ 2874 h 21600"/>
                <a:gd name="T4" fmla="*/ 10679 w 21600"/>
                <a:gd name="T5" fmla="*/ 2874 h 21600"/>
                <a:gd name="T6" fmla="*/ 10635 w 21600"/>
                <a:gd name="T7" fmla="*/ 1 h 21600"/>
                <a:gd name="T8" fmla="*/ 10800 w 21600"/>
                <a:gd name="T9" fmla="*/ 0 h 21600"/>
                <a:gd name="T10" fmla="*/ 20738 w 21600"/>
                <a:gd name="T11" fmla="*/ 6573 h 21600"/>
                <a:gd name="T12" fmla="*/ 23223 w 21600"/>
                <a:gd name="T13" fmla="*/ 5516 h 21600"/>
                <a:gd name="T14" fmla="*/ 21035 w 21600"/>
                <a:gd name="T15" fmla="*/ 10942 h 21600"/>
                <a:gd name="T16" fmla="*/ 15609 w 21600"/>
                <a:gd name="T17" fmla="*/ 8754 h 21600"/>
                <a:gd name="T18" fmla="*/ 18093 w 21600"/>
                <a:gd name="T19" fmla="*/ 769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accent2"/>
                </a:gs>
              </a:gsLst>
              <a:lin ang="18900000" scaled="1"/>
            </a:gradFill>
            <a:ln>
              <a:noFill/>
            </a:ln>
            <a:scene3d>
              <a:camera prst="legacyObliqueTopRight"/>
              <a:lightRig rig="legacyFlat3" dir="b"/>
            </a:scene3d>
            <a:sp3d extrusionH="176200" prstMaterial="legacyMatte">
              <a:bevelT w="13500" h="13500" prst="angle"/>
              <a:bevelB w="13500" h="13500" prst="angle"/>
              <a:extrusionClr>
                <a:schemeClr val="accent2"/>
              </a:extrusionClr>
            </a:sp3d>
            <a:extLst>
              <a:ext uri="{91240B29-F687-4F45-9708-019B960494DF}">
                <a14:hiddenLine xmlns:a14="http://schemas.microsoft.com/office/drawing/2010/main" w="9525">
                  <a:noFill/>
                  <a:round/>
                </a14:hiddenLine>
              </a:ext>
            </a:extLst>
          </p:spPr>
          <p:txBody>
            <a:bodyPr>
              <a:flatTx/>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18456" name="Text Box 9"/>
          <p:cNvSpPr txBox="1">
            <a:spLocks noChangeArrowheads="1"/>
          </p:cNvSpPr>
          <p:nvPr/>
        </p:nvSpPr>
        <p:spPr bwMode="auto">
          <a:xfrm>
            <a:off x="5857875" y="4140325"/>
            <a:ext cx="25003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defRPr/>
            </a:pPr>
            <a:r>
              <a:rPr lang="zh-CN" altLang="en-US" sz="2000" b="1" dirty="0">
                <a:solidFill>
                  <a:srgbClr val="0033CC"/>
                </a:solidFill>
                <a:effectLst>
                  <a:outerShdw blurRad="38100" dist="38100" dir="2700000" algn="tl">
                    <a:srgbClr val="C0C0C0"/>
                  </a:outerShdw>
                </a:effectLst>
                <a:ea typeface="宋体" panose="02010600030101010101" pitchFamily="2" charset="-122"/>
              </a:rPr>
              <a:t>重修为收费学习</a:t>
            </a:r>
            <a:endParaRPr lang="en-US" altLang="zh-CN" sz="2000" b="1" dirty="0">
              <a:solidFill>
                <a:srgbClr val="0033CC"/>
              </a:solidFill>
              <a:effectLst>
                <a:outerShdw blurRad="38100" dist="38100" dir="2700000" algn="tl">
                  <a:srgbClr val="C0C0C0"/>
                </a:outerShdw>
              </a:effectLst>
              <a:ea typeface="宋体" panose="02010600030101010101" pitchFamily="2" charset="-122"/>
            </a:endParaRPr>
          </a:p>
          <a:p>
            <a:pPr>
              <a:defRPr/>
            </a:pPr>
            <a:r>
              <a:rPr lang="zh-CN" altLang="en-US" sz="2000" b="1" dirty="0">
                <a:solidFill>
                  <a:srgbClr val="0033CC"/>
                </a:solidFill>
                <a:effectLst>
                  <a:outerShdw blurRad="38100" dist="38100" dir="2700000" algn="tl">
                    <a:srgbClr val="C0C0C0"/>
                  </a:outerShdw>
                </a:effectLst>
                <a:ea typeface="宋体" panose="02010600030101010101" pitchFamily="2" charset="-122"/>
              </a:rPr>
              <a:t>第四周开始重修选课</a:t>
            </a:r>
            <a:endParaRPr lang="en-US" altLang="zh-CN" sz="2000" b="1" dirty="0">
              <a:solidFill>
                <a:srgbClr val="0033CC"/>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补考不及格者</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重修补考仍不及格者</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期末考试无故缺考</a:t>
            </a:r>
            <a:endParaRPr lang="en-US" altLang="zh-CN" sz="2000" b="1"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旷课超过该课程</a:t>
            </a:r>
            <a:r>
              <a:rPr lang="en-US" altLang="zh-CN" sz="2000" b="1" dirty="0" smtClean="0">
                <a:solidFill>
                  <a:srgbClr val="000000"/>
                </a:solidFill>
                <a:effectLst>
                  <a:outerShdw blurRad="38100" dist="38100" dir="2700000" algn="tl">
                    <a:srgbClr val="C0C0C0"/>
                  </a:outerShdw>
                </a:effectLst>
                <a:ea typeface="宋体" panose="02010600030101010101" pitchFamily="2" charset="-122"/>
              </a:rPr>
              <a:t>1</a:t>
            </a:r>
            <a:r>
              <a:rPr lang="zh-CN" altLang="en-US" sz="2000" b="1" spc="-1000" dirty="0" smtClean="0">
                <a:solidFill>
                  <a:srgbClr val="000000"/>
                </a:solidFill>
                <a:effectLst>
                  <a:outerShdw blurRad="38100" dist="38100" dir="2700000" algn="tl">
                    <a:srgbClr val="C0C0C0"/>
                  </a:outerShdw>
                </a:effectLst>
                <a:ea typeface="宋体" panose="02010600030101010101" pitchFamily="2" charset="-122"/>
              </a:rPr>
              <a:t>／３</a:t>
            </a:r>
            <a:endParaRPr lang="en-US" altLang="zh-CN" sz="2000" b="1" spc="-1000" dirty="0" smtClean="0">
              <a:solidFill>
                <a:srgbClr val="000000"/>
              </a:solidFill>
              <a:effectLst>
                <a:outerShdw blurRad="38100" dist="38100" dir="2700000" algn="tl">
                  <a:srgbClr val="C0C0C0"/>
                </a:outerShdw>
              </a:effectLst>
              <a:ea typeface="宋体" panose="02010600030101010101" pitchFamily="2" charset="-122"/>
            </a:endParaRPr>
          </a:p>
          <a:p>
            <a:pPr>
              <a:defRPr/>
            </a:pP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请假</a:t>
            </a:r>
            <a:r>
              <a:rPr lang="zh-CN" altLang="en-US" sz="2000" b="1" dirty="0">
                <a:solidFill>
                  <a:srgbClr val="000000"/>
                </a:solidFill>
                <a:effectLst>
                  <a:outerShdw blurRad="38100" dist="38100" dir="2700000" algn="tl">
                    <a:srgbClr val="C0C0C0"/>
                  </a:outerShdw>
                </a:effectLst>
                <a:ea typeface="宋体" panose="02010600030101010101" pitchFamily="2" charset="-122"/>
              </a:rPr>
              <a:t>超过该</a:t>
            </a:r>
            <a:r>
              <a:rPr lang="zh-CN" altLang="en-US" sz="2000" b="1" dirty="0" smtClean="0">
                <a:solidFill>
                  <a:srgbClr val="000000"/>
                </a:solidFill>
                <a:effectLst>
                  <a:outerShdw blurRad="38100" dist="38100" dir="2700000" algn="tl">
                    <a:srgbClr val="C0C0C0"/>
                  </a:outerShdw>
                </a:effectLst>
                <a:ea typeface="宋体" panose="02010600030101010101" pitchFamily="2" charset="-122"/>
              </a:rPr>
              <a:t>课程２</a:t>
            </a:r>
            <a:r>
              <a:rPr lang="zh-CN" altLang="en-US" sz="2000" b="1" spc="-1000" dirty="0" smtClean="0">
                <a:solidFill>
                  <a:srgbClr val="000000"/>
                </a:solidFill>
                <a:effectLst>
                  <a:outerShdw blurRad="38100" dist="38100" dir="2700000" algn="tl">
                    <a:srgbClr val="C0C0C0"/>
                  </a:outerShdw>
                </a:effectLst>
                <a:ea typeface="宋体" panose="02010600030101010101" pitchFamily="2" charset="-122"/>
              </a:rPr>
              <a:t>／３</a:t>
            </a:r>
            <a:endParaRPr lang="en-US" altLang="zh-CN" sz="2000" b="1" spc="-1000" dirty="0">
              <a:solidFill>
                <a:srgbClr val="000000"/>
              </a:solidFill>
              <a:effectLst>
                <a:outerShdw blurRad="38100" dist="38100" dir="2700000" algn="tl">
                  <a:srgbClr val="C0C0C0"/>
                </a:outerShdw>
              </a:effectLst>
              <a:ea typeface="宋体" panose="02010600030101010101" pitchFamily="2" charset="-122"/>
            </a:endParaRPr>
          </a:p>
        </p:txBody>
      </p:sp>
      <p:sp>
        <p:nvSpPr>
          <p:cNvPr id="25" name="Rectangle 2"/>
          <p:cNvSpPr txBox="1">
            <a:spLocks noChangeArrowheads="1"/>
          </p:cNvSpPr>
          <p:nvPr/>
        </p:nvSpPr>
        <p:spPr>
          <a:xfrm>
            <a:off x="1948656" y="116632"/>
            <a:ext cx="5358854" cy="1011237"/>
          </a:xfrm>
          <a:prstGeom prst="roundRect">
            <a:avLst>
              <a:gd name="adj" fmla="val 47778"/>
            </a:avLst>
          </a:prstGeom>
          <a:ln>
            <a:solidFill>
              <a:srgbClr val="00B050"/>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smtClean="0">
                <a:solidFill>
                  <a:srgbClr val="0070C0"/>
                </a:solidFill>
                <a:latin typeface="微软雅黑" panose="020B0503020204020204" pitchFamily="34" charset="-122"/>
                <a:ea typeface="微软雅黑" panose="020B0503020204020204" pitchFamily="34" charset="-122"/>
              </a:rPr>
              <a:t>三、考试与合格</a:t>
            </a:r>
            <a:endParaRPr lang="zh-CN" altLang="en-US" b="1" dirty="0" smtClean="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5000" fill="hold"/>
                                        <p:tgtEl>
                                          <p:spTgt spid="2"/>
                                        </p:tgtEl>
                                        <p:attrNameLst>
                                          <p:attrName>r</p:attrName>
                                        </p:attrNameLst>
                                      </p:cBhvr>
                                    </p:animRot>
                                  </p:childTnLst>
                                </p:cTn>
                              </p:par>
                              <p:par>
                                <p:cTn id="7" presetID="35" presetClass="emph" presetSubtype="0" repeatCount="indefinite" fill="hold" grpId="0" nodeType="withEffect">
                                  <p:stCondLst>
                                    <p:cond delay="0"/>
                                  </p:stCondLst>
                                  <p:childTnLst>
                                    <p:anim calcmode="discrete" valueType="str">
                                      <p:cBhvr>
                                        <p:cTn id="8" dur="1000" fill="hold"/>
                                        <p:tgtEl>
                                          <p:spTgt spid="18436"/>
                                        </p:tgtEl>
                                        <p:attrNameLst>
                                          <p:attrName>style.visibility</p:attrName>
                                        </p:attrNameLst>
                                      </p:cBhvr>
                                      <p:tavLst>
                                        <p:tav tm="0">
                                          <p:val>
                                            <p:strVal val="hidden"/>
                                          </p:val>
                                        </p:tav>
                                        <p:tav tm="50000">
                                          <p:val>
                                            <p:strVal val="visible"/>
                                          </p:val>
                                        </p:tav>
                                      </p:tavLst>
                                    </p:anim>
                                  </p:childTnLst>
                                </p:cTn>
                              </p:par>
                              <p:par>
                                <p:cTn id="9" presetID="29"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2"/>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25"/>
          <p:cNvGrpSpPr/>
          <p:nvPr/>
        </p:nvGrpSpPr>
        <p:grpSpPr bwMode="auto">
          <a:xfrm>
            <a:off x="457200" y="3790950"/>
            <a:ext cx="2971800" cy="2518370"/>
            <a:chOff x="0" y="0"/>
            <a:chExt cx="2971792" cy="1928826"/>
          </a:xfrm>
        </p:grpSpPr>
        <p:sp>
          <p:nvSpPr>
            <p:cNvPr id="26627" name="AutoShape 3"/>
            <p:cNvSpPr>
              <a:spLocks noChangeArrowheads="1"/>
            </p:cNvSpPr>
            <p:nvPr/>
          </p:nvSpPr>
          <p:spPr bwMode="auto">
            <a:xfrm>
              <a:off x="0" y="0"/>
              <a:ext cx="2971792" cy="1928826"/>
            </a:xfrm>
            <a:prstGeom prst="roundRect">
              <a:avLst>
                <a:gd name="adj" fmla="val 12699"/>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6628" name="AutoShape 5"/>
            <p:cNvSpPr>
              <a:spLocks noChangeArrowheads="1"/>
            </p:cNvSpPr>
            <p:nvPr/>
          </p:nvSpPr>
          <p:spPr bwMode="auto">
            <a:xfrm>
              <a:off x="53974" y="384595"/>
              <a:ext cx="2814113" cy="1487082"/>
            </a:xfrm>
            <a:prstGeom prst="roundRect">
              <a:avLst>
                <a:gd name="adj" fmla="val 16667"/>
              </a:avLst>
            </a:prstGeom>
            <a:solidFill>
              <a:srgbClr val="FFFFFF"/>
            </a:solidFill>
            <a:ln>
              <a:noFill/>
            </a:ln>
            <a:effectLst>
              <a:prstShdw prst="shdw17" dist="17961" dir="13500000">
                <a:srgbClr val="999999"/>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zh-CN">
                <a:ea typeface="宋体" panose="02010600030101010101" pitchFamily="2" charset="-122"/>
              </a:endParaRPr>
            </a:p>
          </p:txBody>
        </p:sp>
        <p:sp>
          <p:nvSpPr>
            <p:cNvPr id="26629" name="Text Box 18"/>
            <p:cNvSpPr txBox="1">
              <a:spLocks noChangeArrowheads="1"/>
            </p:cNvSpPr>
            <p:nvPr/>
          </p:nvSpPr>
          <p:spPr bwMode="auto">
            <a:xfrm>
              <a:off x="455612" y="0"/>
              <a:ext cx="1929253" cy="40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sz="2800" b="1" dirty="0" smtClean="0">
                  <a:solidFill>
                    <a:srgbClr val="FFFFFF"/>
                  </a:solidFill>
                  <a:ea typeface="宋体" panose="02010600030101010101" pitchFamily="2" charset="-122"/>
                </a:rPr>
                <a:t>五证</a:t>
              </a:r>
              <a:r>
                <a:rPr lang="zh-CN" altLang="en-US" sz="2800" b="1" dirty="0">
                  <a:solidFill>
                    <a:srgbClr val="FFFFFF"/>
                  </a:solidFill>
                  <a:ea typeface="宋体" panose="02010600030101010101" pitchFamily="2" charset="-122"/>
                </a:rPr>
                <a:t>考试</a:t>
              </a:r>
              <a:endParaRPr lang="en-US" altLang="zh-CN" sz="2800" b="1" dirty="0">
                <a:solidFill>
                  <a:srgbClr val="FFFFFF"/>
                </a:solidFill>
                <a:ea typeface="宋体" panose="02010600030101010101" pitchFamily="2" charset="-122"/>
              </a:endParaRPr>
            </a:p>
          </p:txBody>
        </p:sp>
        <p:sp>
          <p:nvSpPr>
            <p:cNvPr id="19463" name="Text Box 9"/>
            <p:cNvSpPr txBox="1">
              <a:spLocks noChangeArrowheads="1"/>
            </p:cNvSpPr>
            <p:nvPr/>
          </p:nvSpPr>
          <p:spPr bwMode="auto">
            <a:xfrm>
              <a:off x="160077" y="409168"/>
              <a:ext cx="2601906" cy="143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spcBef>
                  <a:spcPct val="0"/>
                </a:spcBef>
                <a:buFontTx/>
                <a:buNone/>
                <a:defRPr/>
              </a:pPr>
              <a:r>
                <a:rPr lang="zh-CN" altLang="en-US" sz="1800" b="1" dirty="0" smtClean="0">
                  <a:effectLst>
                    <a:outerShdw blurRad="38100" dist="38100" dir="2700000" algn="tl">
                      <a:srgbClr val="C0C0C0"/>
                    </a:outerShdw>
                  </a:effectLst>
                  <a:ea typeface="宋体" panose="02010600030101010101" pitchFamily="2" charset="-122"/>
                </a:rPr>
                <a:t>英语应用能力</a:t>
              </a:r>
              <a:endParaRPr lang="en-US" altLang="zh-CN" sz="1800" b="1" dirty="0" smtClean="0">
                <a:effectLst>
                  <a:outerShdw blurRad="38100" dist="38100" dir="2700000" algn="tl">
                    <a:srgbClr val="C0C0C0"/>
                  </a:outerShdw>
                </a:effectLst>
                <a:ea typeface="宋体" panose="02010600030101010101" pitchFamily="2" charset="-122"/>
              </a:endParaRPr>
            </a:p>
            <a:p>
              <a:pPr>
                <a:spcBef>
                  <a:spcPct val="0"/>
                </a:spcBef>
                <a:buFontTx/>
                <a:buNone/>
                <a:defRPr/>
              </a:pPr>
              <a:r>
                <a:rPr lang="zh-CN" altLang="en-US" sz="1800" b="1" dirty="0" smtClean="0">
                  <a:effectLst>
                    <a:outerShdw blurRad="38100" dist="38100" dir="2700000" algn="tl">
                      <a:srgbClr val="C0C0C0"/>
                    </a:outerShdw>
                  </a:effectLst>
                  <a:ea typeface="宋体" panose="02010600030101010101" pitchFamily="2" charset="-122"/>
                </a:rPr>
                <a:t>英语四六级</a:t>
              </a:r>
              <a:endParaRPr lang="en-US" altLang="zh-CN" sz="1800" b="1" dirty="0" smtClean="0">
                <a:effectLst>
                  <a:outerShdw blurRad="38100" dist="38100" dir="2700000" algn="tl">
                    <a:srgbClr val="C0C0C0"/>
                  </a:outerShdw>
                </a:effectLst>
                <a:ea typeface="宋体" panose="02010600030101010101" pitchFamily="2" charset="-122"/>
              </a:endParaRPr>
            </a:p>
            <a:p>
              <a:pPr algn="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普通话（二乙）</a:t>
              </a:r>
              <a:endParaRPr lang="en-US" altLang="zh-CN" sz="2000" b="1" dirty="0" smtClean="0">
                <a:effectLst>
                  <a:outerShdw blurRad="38100" dist="38100" dir="2700000" algn="tl">
                    <a:srgbClr val="C0C0C0"/>
                  </a:outerShdw>
                </a:effectLst>
                <a:ea typeface="宋体" panose="02010600030101010101" pitchFamily="2" charset="-122"/>
              </a:endParaRPr>
            </a:p>
            <a:p>
              <a:pP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教师资格证</a:t>
              </a:r>
              <a:endParaRPr lang="en-US" altLang="zh-CN" sz="2000" b="1" dirty="0" smtClean="0">
                <a:effectLst>
                  <a:outerShdw blurRad="38100" dist="38100" dir="2700000" algn="tl">
                    <a:srgbClr val="C0C0C0"/>
                  </a:outerShdw>
                </a:effectLst>
                <a:ea typeface="宋体" panose="02010600030101010101" pitchFamily="2" charset="-122"/>
              </a:endParaRPr>
            </a:p>
            <a:p>
              <a:pPr algn="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全国计算机</a:t>
              </a:r>
              <a:endParaRPr lang="en-US" altLang="zh-CN" sz="2000" b="1" dirty="0" smtClean="0">
                <a:effectLst>
                  <a:outerShdw blurRad="38100" dist="38100" dir="2700000" algn="tl">
                    <a:srgbClr val="C0C0C0"/>
                  </a:outerShdw>
                </a:effectLst>
                <a:ea typeface="宋体" panose="02010600030101010101" pitchFamily="2" charset="-122"/>
              </a:endParaRPr>
            </a:p>
            <a:p>
              <a:pPr algn="ctr">
                <a:spcBef>
                  <a:spcPct val="0"/>
                </a:spcBef>
                <a:buFontTx/>
                <a:buNone/>
                <a:defRPr/>
              </a:pPr>
              <a:r>
                <a:rPr lang="zh-CN" altLang="en-US" sz="2000" b="1" dirty="0" smtClean="0">
                  <a:effectLst>
                    <a:outerShdw blurRad="38100" dist="38100" dir="2700000" algn="tl">
                      <a:srgbClr val="C0C0C0"/>
                    </a:outerShdw>
                  </a:effectLst>
                  <a:ea typeface="宋体" panose="02010600030101010101" pitchFamily="2" charset="-122"/>
                </a:rPr>
                <a:t>国家二级裁判员证</a:t>
              </a:r>
              <a:endParaRPr lang="en-US" altLang="zh-CN" sz="2000" b="1" dirty="0" smtClean="0">
                <a:effectLst>
                  <a:outerShdw blurRad="38100" dist="38100" dir="2700000" algn="tl">
                    <a:srgbClr val="C0C0C0"/>
                  </a:outerShdw>
                </a:effectLst>
                <a:ea typeface="宋体" panose="02010600030101010101" pitchFamily="2" charset="-122"/>
              </a:endParaRPr>
            </a:p>
          </p:txBody>
        </p:sp>
      </p:grpSp>
      <p:sp>
        <p:nvSpPr>
          <p:cNvPr id="19464" name="圆角矩形标注 26"/>
          <p:cNvSpPr>
            <a:spLocks noChangeArrowheads="1"/>
          </p:cNvSpPr>
          <p:nvPr/>
        </p:nvSpPr>
        <p:spPr bwMode="auto">
          <a:xfrm>
            <a:off x="357188" y="1285875"/>
            <a:ext cx="2286000" cy="1500188"/>
          </a:xfrm>
          <a:prstGeom prst="wedgeRoundRectCallout">
            <a:avLst>
              <a:gd name="adj1" fmla="val 67287"/>
              <a:gd name="adj2" fmla="val 12474"/>
              <a:gd name="adj3" fmla="val 16667"/>
            </a:avLst>
          </a:prstGeom>
          <a:noFill/>
          <a:ln w="25400">
            <a:solidFill>
              <a:srgbClr val="D34DB6"/>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b="1" dirty="0" smtClean="0">
                <a:solidFill>
                  <a:srgbClr val="002060"/>
                </a:solidFill>
                <a:ea typeface="宋体" panose="02010600030101010101" pitchFamily="2" charset="-122"/>
              </a:rPr>
              <a:t>大二开始</a:t>
            </a:r>
            <a:endParaRPr lang="en-US" altLang="zh-CN" b="1" dirty="0">
              <a:solidFill>
                <a:srgbClr val="002060"/>
              </a:solidFill>
              <a:ea typeface="宋体" panose="02010600030101010101" pitchFamily="2" charset="-122"/>
            </a:endParaRPr>
          </a:p>
          <a:p>
            <a:pPr algn="l"/>
            <a:r>
              <a:rPr lang="zh-CN" altLang="en-US" b="1" dirty="0">
                <a:solidFill>
                  <a:srgbClr val="002060"/>
                </a:solidFill>
                <a:ea typeface="宋体" panose="02010600030101010101" pitchFamily="2" charset="-122"/>
              </a:rPr>
              <a:t>上半年</a:t>
            </a:r>
            <a:r>
              <a:rPr lang="en-US" altLang="zh-CN" b="1" dirty="0">
                <a:solidFill>
                  <a:srgbClr val="002060"/>
                </a:solidFill>
                <a:ea typeface="宋体" panose="02010600030101010101" pitchFamily="2" charset="-122"/>
              </a:rPr>
              <a:t>3</a:t>
            </a:r>
            <a:r>
              <a:rPr lang="zh-CN" altLang="en-US" b="1" dirty="0">
                <a:solidFill>
                  <a:srgbClr val="002060"/>
                </a:solidFill>
                <a:ea typeface="宋体" panose="02010600030101010101" pitchFamily="2" charset="-122"/>
              </a:rPr>
              <a:t>月份报名</a:t>
            </a:r>
            <a:r>
              <a:rPr lang="en-US" altLang="zh-CN" b="1" dirty="0">
                <a:solidFill>
                  <a:srgbClr val="002060"/>
                </a:solidFill>
                <a:ea typeface="宋体" panose="02010600030101010101" pitchFamily="2" charset="-122"/>
              </a:rPr>
              <a:t>5</a:t>
            </a:r>
            <a:r>
              <a:rPr lang="zh-CN" altLang="en-US" b="1" dirty="0">
                <a:solidFill>
                  <a:srgbClr val="002060"/>
                </a:solidFill>
                <a:ea typeface="宋体" panose="02010600030101010101" pitchFamily="2" charset="-122"/>
              </a:rPr>
              <a:t>月份考试</a:t>
            </a:r>
            <a:endParaRPr lang="en-US" altLang="zh-CN" b="1" dirty="0">
              <a:solidFill>
                <a:srgbClr val="002060"/>
              </a:solidFill>
              <a:ea typeface="宋体" panose="02010600030101010101" pitchFamily="2" charset="-122"/>
            </a:endParaRPr>
          </a:p>
          <a:p>
            <a:pPr algn="l"/>
            <a:r>
              <a:rPr lang="zh-CN" altLang="en-US" b="1" dirty="0">
                <a:solidFill>
                  <a:srgbClr val="002060"/>
                </a:solidFill>
                <a:ea typeface="宋体" panose="02010600030101010101" pitchFamily="2" charset="-122"/>
              </a:rPr>
              <a:t>下半年</a:t>
            </a:r>
            <a:r>
              <a:rPr lang="en-US" altLang="zh-CN" b="1" dirty="0">
                <a:solidFill>
                  <a:srgbClr val="002060"/>
                </a:solidFill>
                <a:ea typeface="宋体" panose="02010600030101010101" pitchFamily="2" charset="-122"/>
              </a:rPr>
              <a:t>9</a:t>
            </a:r>
            <a:r>
              <a:rPr lang="zh-CN" altLang="en-US" b="1" dirty="0">
                <a:solidFill>
                  <a:srgbClr val="002060"/>
                </a:solidFill>
                <a:ea typeface="宋体" panose="02010600030101010101" pitchFamily="2" charset="-122"/>
              </a:rPr>
              <a:t>月份报名</a:t>
            </a:r>
            <a:r>
              <a:rPr lang="en-US" altLang="zh-CN" b="1" dirty="0">
                <a:solidFill>
                  <a:srgbClr val="002060"/>
                </a:solidFill>
                <a:ea typeface="宋体" panose="02010600030101010101" pitchFamily="2" charset="-122"/>
              </a:rPr>
              <a:t>11</a:t>
            </a:r>
            <a:r>
              <a:rPr lang="zh-CN" altLang="en-US" b="1" dirty="0">
                <a:solidFill>
                  <a:srgbClr val="002060"/>
                </a:solidFill>
                <a:ea typeface="宋体" panose="02010600030101010101" pitchFamily="2" charset="-122"/>
              </a:rPr>
              <a:t>、</a:t>
            </a:r>
            <a:r>
              <a:rPr lang="en-US" altLang="zh-CN" b="1" dirty="0">
                <a:solidFill>
                  <a:srgbClr val="002060"/>
                </a:solidFill>
                <a:ea typeface="宋体" panose="02010600030101010101" pitchFamily="2" charset="-122"/>
              </a:rPr>
              <a:t>12</a:t>
            </a:r>
            <a:r>
              <a:rPr lang="zh-CN" altLang="en-US" b="1" dirty="0">
                <a:solidFill>
                  <a:srgbClr val="002060"/>
                </a:solidFill>
                <a:ea typeface="宋体" panose="02010600030101010101" pitchFamily="2" charset="-122"/>
              </a:rPr>
              <a:t>月份考试</a:t>
            </a:r>
            <a:endParaRPr lang="zh-CN" altLang="en-US" b="1" dirty="0">
              <a:solidFill>
                <a:srgbClr val="002060"/>
              </a:solidFill>
              <a:ea typeface="宋体" panose="02010600030101010101" pitchFamily="2" charset="-122"/>
            </a:endParaRPr>
          </a:p>
        </p:txBody>
      </p:sp>
      <p:sp>
        <p:nvSpPr>
          <p:cNvPr id="19465" name="圆角矩形标注 27"/>
          <p:cNvSpPr>
            <a:spLocks noChangeArrowheads="1"/>
          </p:cNvSpPr>
          <p:nvPr/>
        </p:nvSpPr>
        <p:spPr bwMode="auto">
          <a:xfrm>
            <a:off x="6072188" y="1357313"/>
            <a:ext cx="2786062" cy="1928812"/>
          </a:xfrm>
          <a:prstGeom prst="wedgeRoundRectCallout">
            <a:avLst>
              <a:gd name="adj1" fmla="val -82765"/>
              <a:gd name="adj2" fmla="val 24947"/>
              <a:gd name="adj3" fmla="val 16667"/>
            </a:avLst>
          </a:prstGeom>
          <a:noFill/>
          <a:ln w="25400">
            <a:solidFill>
              <a:srgbClr val="FF9966"/>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b="1">
                <a:solidFill>
                  <a:srgbClr val="002060"/>
                </a:solidFill>
                <a:ea typeface="宋体" panose="02010600030101010101" pitchFamily="2" charset="-122"/>
              </a:rPr>
              <a:t>大一第二学期</a:t>
            </a:r>
            <a:endParaRPr lang="en-US" altLang="zh-CN" b="1">
              <a:solidFill>
                <a:srgbClr val="002060"/>
              </a:solidFill>
              <a:ea typeface="宋体" panose="02010600030101010101" pitchFamily="2" charset="-122"/>
            </a:endParaRPr>
          </a:p>
          <a:p>
            <a:pPr algn="l"/>
            <a:r>
              <a:rPr lang="zh-CN" altLang="en-US" b="1">
                <a:solidFill>
                  <a:srgbClr val="002060"/>
                </a:solidFill>
                <a:ea typeface="宋体" panose="02010600030101010101" pitchFamily="2" charset="-122"/>
              </a:rPr>
              <a:t>上半年</a:t>
            </a:r>
            <a:r>
              <a:rPr lang="en-US" altLang="zh-CN" b="1">
                <a:solidFill>
                  <a:srgbClr val="002060"/>
                </a:solidFill>
                <a:ea typeface="宋体" panose="02010600030101010101" pitchFamily="2" charset="-122"/>
              </a:rPr>
              <a:t>3</a:t>
            </a:r>
            <a:r>
              <a:rPr lang="zh-CN" altLang="en-US" b="1">
                <a:solidFill>
                  <a:srgbClr val="002060"/>
                </a:solidFill>
                <a:ea typeface="宋体" panose="02010600030101010101" pitchFamily="2" charset="-122"/>
              </a:rPr>
              <a:t>月份报名由学校普通话测试站安排考试时间</a:t>
            </a:r>
            <a:endParaRPr lang="en-US" altLang="zh-CN" b="1">
              <a:solidFill>
                <a:srgbClr val="002060"/>
              </a:solidFill>
              <a:ea typeface="宋体" panose="02010600030101010101" pitchFamily="2" charset="-122"/>
            </a:endParaRPr>
          </a:p>
          <a:p>
            <a:pPr algn="l"/>
            <a:r>
              <a:rPr lang="zh-CN" altLang="en-US" b="1">
                <a:solidFill>
                  <a:srgbClr val="002060"/>
                </a:solidFill>
                <a:ea typeface="宋体" panose="02010600030101010101" pitchFamily="2" charset="-122"/>
              </a:rPr>
              <a:t>下半年</a:t>
            </a:r>
            <a:r>
              <a:rPr lang="en-US" altLang="zh-CN" b="1">
                <a:solidFill>
                  <a:srgbClr val="002060"/>
                </a:solidFill>
                <a:ea typeface="宋体" panose="02010600030101010101" pitchFamily="2" charset="-122"/>
              </a:rPr>
              <a:t>9</a:t>
            </a:r>
            <a:r>
              <a:rPr lang="zh-CN" altLang="en-US" b="1">
                <a:solidFill>
                  <a:srgbClr val="002060"/>
                </a:solidFill>
                <a:ea typeface="宋体" panose="02010600030101010101" pitchFamily="2" charset="-122"/>
              </a:rPr>
              <a:t>月份报名</a:t>
            </a:r>
            <a:endParaRPr lang="en-US" altLang="zh-CN" b="1">
              <a:solidFill>
                <a:srgbClr val="002060"/>
              </a:solidFill>
              <a:ea typeface="宋体" panose="02010600030101010101" pitchFamily="2" charset="-122"/>
            </a:endParaRPr>
          </a:p>
          <a:p>
            <a:pPr algn="l"/>
            <a:r>
              <a:rPr lang="zh-CN" altLang="en-US" b="1">
                <a:solidFill>
                  <a:srgbClr val="002060"/>
                </a:solidFill>
                <a:ea typeface="宋体" panose="02010600030101010101" pitchFamily="2" charset="-122"/>
              </a:rPr>
              <a:t>可到州教育局报名考试</a:t>
            </a:r>
            <a:endParaRPr lang="en-US" altLang="zh-CN" b="1">
              <a:solidFill>
                <a:srgbClr val="002060"/>
              </a:solidFill>
              <a:ea typeface="宋体" panose="02010600030101010101" pitchFamily="2" charset="-122"/>
            </a:endParaRPr>
          </a:p>
        </p:txBody>
      </p:sp>
      <p:sp>
        <p:nvSpPr>
          <p:cNvPr id="19466" name="圆角矩形标注 28"/>
          <p:cNvSpPr>
            <a:spLocks noChangeArrowheads="1"/>
          </p:cNvSpPr>
          <p:nvPr/>
        </p:nvSpPr>
        <p:spPr bwMode="auto">
          <a:xfrm>
            <a:off x="488116" y="2824993"/>
            <a:ext cx="2286000" cy="1500187"/>
          </a:xfrm>
          <a:prstGeom prst="wedgeRoundRectCallout">
            <a:avLst>
              <a:gd name="adj1" fmla="val 65409"/>
              <a:gd name="adj2" fmla="val -62648"/>
              <a:gd name="adj3" fmla="val 16667"/>
            </a:avLst>
          </a:prstGeom>
          <a:noFill/>
          <a:ln w="25400">
            <a:solidFill>
              <a:srgbClr val="73D76B"/>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b="1" dirty="0">
                <a:solidFill>
                  <a:srgbClr val="002060"/>
                </a:solidFill>
                <a:ea typeface="宋体" panose="02010600030101010101" pitchFamily="2" charset="-122"/>
              </a:rPr>
              <a:t>大二开始</a:t>
            </a:r>
            <a:endParaRPr lang="en-US" altLang="zh-CN" b="1" dirty="0">
              <a:solidFill>
                <a:srgbClr val="002060"/>
              </a:solidFill>
              <a:ea typeface="宋体" panose="02010600030101010101" pitchFamily="2" charset="-122"/>
            </a:endParaRPr>
          </a:p>
          <a:p>
            <a:pPr algn="l"/>
            <a:r>
              <a:rPr lang="zh-CN" altLang="en-US" b="1" dirty="0">
                <a:solidFill>
                  <a:srgbClr val="002060"/>
                </a:solidFill>
                <a:ea typeface="宋体" panose="02010600030101010101" pitchFamily="2" charset="-122"/>
              </a:rPr>
              <a:t>上半年</a:t>
            </a:r>
            <a:r>
              <a:rPr lang="en-US" altLang="zh-CN" b="1" dirty="0">
                <a:solidFill>
                  <a:srgbClr val="002060"/>
                </a:solidFill>
                <a:ea typeface="宋体" panose="02010600030101010101" pitchFamily="2" charset="-122"/>
              </a:rPr>
              <a:t>3</a:t>
            </a:r>
            <a:r>
              <a:rPr lang="zh-CN" altLang="en-US" b="1" dirty="0">
                <a:solidFill>
                  <a:srgbClr val="002060"/>
                </a:solidFill>
                <a:ea typeface="宋体" panose="02010600030101010101" pitchFamily="2" charset="-122"/>
              </a:rPr>
              <a:t>月份报名</a:t>
            </a:r>
            <a:r>
              <a:rPr lang="en-US" altLang="zh-CN" b="1" dirty="0">
                <a:solidFill>
                  <a:srgbClr val="002060"/>
                </a:solidFill>
                <a:ea typeface="宋体" panose="02010600030101010101" pitchFamily="2" charset="-122"/>
              </a:rPr>
              <a:t>6</a:t>
            </a:r>
            <a:r>
              <a:rPr lang="zh-CN" altLang="en-US" b="1" dirty="0">
                <a:solidFill>
                  <a:srgbClr val="002060"/>
                </a:solidFill>
                <a:ea typeface="宋体" panose="02010600030101010101" pitchFamily="2" charset="-122"/>
              </a:rPr>
              <a:t>月份考试</a:t>
            </a:r>
            <a:endParaRPr lang="en-US" altLang="zh-CN" b="1" dirty="0">
              <a:solidFill>
                <a:srgbClr val="002060"/>
              </a:solidFill>
              <a:ea typeface="宋体" panose="02010600030101010101" pitchFamily="2" charset="-122"/>
            </a:endParaRPr>
          </a:p>
          <a:p>
            <a:pPr algn="l"/>
            <a:r>
              <a:rPr lang="zh-CN" altLang="en-US" b="1" dirty="0">
                <a:solidFill>
                  <a:srgbClr val="002060"/>
                </a:solidFill>
                <a:ea typeface="宋体" panose="02010600030101010101" pitchFamily="2" charset="-122"/>
              </a:rPr>
              <a:t>下半年</a:t>
            </a:r>
            <a:r>
              <a:rPr lang="en-US" altLang="zh-CN" b="1" dirty="0">
                <a:solidFill>
                  <a:srgbClr val="002060"/>
                </a:solidFill>
                <a:ea typeface="宋体" panose="02010600030101010101" pitchFamily="2" charset="-122"/>
              </a:rPr>
              <a:t>9</a:t>
            </a:r>
            <a:r>
              <a:rPr lang="zh-CN" altLang="en-US" b="1" dirty="0">
                <a:solidFill>
                  <a:srgbClr val="002060"/>
                </a:solidFill>
                <a:ea typeface="宋体" panose="02010600030101010101" pitchFamily="2" charset="-122"/>
              </a:rPr>
              <a:t>月份报名</a:t>
            </a:r>
            <a:r>
              <a:rPr lang="en-US" altLang="zh-CN" b="1" dirty="0">
                <a:solidFill>
                  <a:srgbClr val="002060"/>
                </a:solidFill>
                <a:ea typeface="宋体" panose="02010600030101010101" pitchFamily="2" charset="-122"/>
              </a:rPr>
              <a:t>12</a:t>
            </a:r>
            <a:r>
              <a:rPr lang="zh-CN" altLang="en-US" b="1" dirty="0">
                <a:solidFill>
                  <a:srgbClr val="002060"/>
                </a:solidFill>
                <a:ea typeface="宋体" panose="02010600030101010101" pitchFamily="2" charset="-122"/>
              </a:rPr>
              <a:t>月份考试</a:t>
            </a:r>
            <a:endParaRPr lang="zh-CN" altLang="en-US" b="1" dirty="0">
              <a:solidFill>
                <a:srgbClr val="002060"/>
              </a:solidFill>
              <a:ea typeface="宋体" panose="02010600030101010101" pitchFamily="2" charset="-122"/>
            </a:endParaRPr>
          </a:p>
        </p:txBody>
      </p:sp>
      <p:sp>
        <p:nvSpPr>
          <p:cNvPr id="19468" name="圆角矩形标注 30"/>
          <p:cNvSpPr>
            <a:spLocks noChangeArrowheads="1"/>
          </p:cNvSpPr>
          <p:nvPr/>
        </p:nvSpPr>
        <p:spPr bwMode="auto">
          <a:xfrm>
            <a:off x="5508104" y="3643313"/>
            <a:ext cx="2786062" cy="1857375"/>
          </a:xfrm>
          <a:prstGeom prst="wedgeRoundRectCallout">
            <a:avLst>
              <a:gd name="adj1" fmla="val -53939"/>
              <a:gd name="adj2" fmla="val -58824"/>
              <a:gd name="adj3" fmla="val 16667"/>
            </a:avLst>
          </a:prstGeom>
          <a:noFill/>
          <a:ln w="25400">
            <a:solidFill>
              <a:srgbClr val="9DA94E"/>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b="1" dirty="0">
                <a:solidFill>
                  <a:srgbClr val="002060"/>
                </a:solidFill>
                <a:ea typeface="宋体" panose="02010600030101010101" pitchFamily="2" charset="-122"/>
              </a:rPr>
              <a:t>大一开始</a:t>
            </a:r>
            <a:endParaRPr lang="en-US" altLang="zh-CN" b="1" dirty="0">
              <a:solidFill>
                <a:srgbClr val="002060"/>
              </a:solidFill>
              <a:ea typeface="宋体" panose="02010600030101010101" pitchFamily="2" charset="-122"/>
            </a:endParaRPr>
          </a:p>
          <a:p>
            <a:pPr algn="l"/>
            <a:r>
              <a:rPr lang="zh-CN" altLang="en-US" b="1" dirty="0">
                <a:solidFill>
                  <a:srgbClr val="002060"/>
                </a:solidFill>
                <a:ea typeface="宋体" panose="02010600030101010101" pitchFamily="2" charset="-122"/>
              </a:rPr>
              <a:t>上半年</a:t>
            </a:r>
            <a:r>
              <a:rPr lang="en-US" altLang="zh-CN" b="1" dirty="0">
                <a:solidFill>
                  <a:srgbClr val="002060"/>
                </a:solidFill>
                <a:ea typeface="宋体" panose="02010600030101010101" pitchFamily="2" charset="-122"/>
              </a:rPr>
              <a:t>5</a:t>
            </a:r>
            <a:r>
              <a:rPr lang="zh-CN" altLang="en-US" b="1" dirty="0">
                <a:solidFill>
                  <a:srgbClr val="002060"/>
                </a:solidFill>
                <a:ea typeface="宋体" panose="02010600030101010101" pitchFamily="2" charset="-122"/>
              </a:rPr>
              <a:t>月份报名</a:t>
            </a:r>
            <a:r>
              <a:rPr lang="en-US" altLang="zh-CN" b="1" dirty="0">
                <a:solidFill>
                  <a:srgbClr val="002060"/>
                </a:solidFill>
                <a:ea typeface="宋体" panose="02010600030101010101" pitchFamily="2" charset="-122"/>
              </a:rPr>
              <a:t>9</a:t>
            </a:r>
            <a:r>
              <a:rPr lang="zh-CN" altLang="en-US" b="1" dirty="0">
                <a:solidFill>
                  <a:srgbClr val="002060"/>
                </a:solidFill>
                <a:ea typeface="宋体" panose="02010600030101010101" pitchFamily="2" charset="-122"/>
              </a:rPr>
              <a:t>月份考试</a:t>
            </a:r>
            <a:endParaRPr lang="en-US" altLang="zh-CN" b="1" dirty="0">
              <a:solidFill>
                <a:srgbClr val="002060"/>
              </a:solidFill>
              <a:ea typeface="宋体" panose="02010600030101010101" pitchFamily="2" charset="-122"/>
            </a:endParaRPr>
          </a:p>
          <a:p>
            <a:pPr algn="l"/>
            <a:r>
              <a:rPr lang="zh-CN" altLang="en-US" b="1" dirty="0">
                <a:solidFill>
                  <a:srgbClr val="002060"/>
                </a:solidFill>
                <a:ea typeface="宋体" panose="02010600030101010101" pitchFamily="2" charset="-122"/>
              </a:rPr>
              <a:t>下半年</a:t>
            </a:r>
            <a:r>
              <a:rPr lang="en-US" altLang="zh-CN" b="1" dirty="0">
                <a:solidFill>
                  <a:srgbClr val="002060"/>
                </a:solidFill>
                <a:ea typeface="宋体" panose="02010600030101010101" pitchFamily="2" charset="-122"/>
              </a:rPr>
              <a:t>12</a:t>
            </a:r>
            <a:r>
              <a:rPr lang="zh-CN" altLang="en-US" b="1" dirty="0">
                <a:solidFill>
                  <a:srgbClr val="002060"/>
                </a:solidFill>
                <a:ea typeface="宋体" panose="02010600030101010101" pitchFamily="2" charset="-122"/>
              </a:rPr>
              <a:t>月份报名第二年</a:t>
            </a:r>
            <a:r>
              <a:rPr lang="en-US" altLang="zh-CN" b="1" dirty="0">
                <a:solidFill>
                  <a:srgbClr val="002060"/>
                </a:solidFill>
                <a:ea typeface="宋体" panose="02010600030101010101" pitchFamily="2" charset="-122"/>
              </a:rPr>
              <a:t>3</a:t>
            </a:r>
            <a:r>
              <a:rPr lang="zh-CN" altLang="en-US" b="1" dirty="0">
                <a:solidFill>
                  <a:srgbClr val="002060"/>
                </a:solidFill>
                <a:ea typeface="宋体" panose="02010600030101010101" pitchFamily="2" charset="-122"/>
              </a:rPr>
              <a:t>月份考试</a:t>
            </a:r>
            <a:endParaRPr lang="zh-CN" altLang="en-US" b="1" dirty="0">
              <a:solidFill>
                <a:srgbClr val="002060"/>
              </a:solidFill>
              <a:ea typeface="宋体" panose="02010600030101010101" pitchFamily="2" charset="-122"/>
            </a:endParaRPr>
          </a:p>
        </p:txBody>
      </p:sp>
      <p:sp>
        <p:nvSpPr>
          <p:cNvPr id="13" name="圆角矩形标注 30"/>
          <p:cNvSpPr>
            <a:spLocks noChangeArrowheads="1"/>
          </p:cNvSpPr>
          <p:nvPr/>
        </p:nvSpPr>
        <p:spPr bwMode="auto">
          <a:xfrm>
            <a:off x="912813" y="4477129"/>
            <a:ext cx="2156118" cy="1477133"/>
          </a:xfrm>
          <a:prstGeom prst="wedgeRoundRectCallout">
            <a:avLst>
              <a:gd name="adj1" fmla="val 61000"/>
              <a:gd name="adj2" fmla="val -138890"/>
              <a:gd name="adj3" fmla="val 16667"/>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b="1" dirty="0" smtClean="0">
                <a:solidFill>
                  <a:srgbClr val="002060"/>
                </a:solidFill>
                <a:ea typeface="宋体" panose="02010600030101010101" pitchFamily="2" charset="-122"/>
              </a:rPr>
              <a:t>大三开始可考，每年</a:t>
            </a:r>
            <a:r>
              <a:rPr lang="en-US" altLang="zh-CN" b="1" dirty="0" smtClean="0">
                <a:solidFill>
                  <a:srgbClr val="002060"/>
                </a:solidFill>
                <a:ea typeface="宋体" panose="02010600030101010101" pitchFamily="2" charset="-122"/>
              </a:rPr>
              <a:t>9</a:t>
            </a:r>
            <a:r>
              <a:rPr lang="zh-CN" altLang="en-US" b="1" dirty="0" smtClean="0">
                <a:solidFill>
                  <a:srgbClr val="002060"/>
                </a:solidFill>
                <a:ea typeface="宋体" panose="02010600030101010101" pitchFamily="2" charset="-122"/>
              </a:rPr>
              <a:t>月份网上报名，</a:t>
            </a:r>
            <a:r>
              <a:rPr lang="en-US" altLang="zh-CN" b="1" dirty="0" smtClean="0">
                <a:solidFill>
                  <a:srgbClr val="002060"/>
                </a:solidFill>
                <a:ea typeface="宋体" panose="02010600030101010101" pitchFamily="2" charset="-122"/>
              </a:rPr>
              <a:t>11</a:t>
            </a:r>
            <a:r>
              <a:rPr lang="zh-CN" altLang="en-US" b="1" dirty="0" smtClean="0">
                <a:solidFill>
                  <a:srgbClr val="002060"/>
                </a:solidFill>
                <a:ea typeface="宋体" panose="02010600030101010101" pitchFamily="2" charset="-122"/>
              </a:rPr>
              <a:t>月考试，全国统考</a:t>
            </a:r>
            <a:endParaRPr lang="zh-CN" altLang="en-US" b="1" dirty="0">
              <a:solidFill>
                <a:srgbClr val="002060"/>
              </a:solidFill>
              <a:ea typeface="宋体" panose="02010600030101010101" pitchFamily="2" charset="-122"/>
            </a:endParaRPr>
          </a:p>
        </p:txBody>
      </p:sp>
      <p:sp>
        <p:nvSpPr>
          <p:cNvPr id="14" name="圆角矩形标注 30"/>
          <p:cNvSpPr>
            <a:spLocks noChangeArrowheads="1"/>
          </p:cNvSpPr>
          <p:nvPr/>
        </p:nvSpPr>
        <p:spPr bwMode="auto">
          <a:xfrm>
            <a:off x="3563888" y="4918760"/>
            <a:ext cx="1800200" cy="1013004"/>
          </a:xfrm>
          <a:prstGeom prst="wedgeRoundRectCallout">
            <a:avLst>
              <a:gd name="adj1" fmla="val -30340"/>
              <a:gd name="adj2" fmla="val -146119"/>
              <a:gd name="adj3" fmla="val 16667"/>
            </a:avLst>
          </a:prstGeom>
          <a:noFill/>
          <a:ln w="25400">
            <a:solidFill>
              <a:srgbClr val="0033CC"/>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b="1" dirty="0" smtClean="0">
                <a:solidFill>
                  <a:srgbClr val="002060"/>
                </a:solidFill>
                <a:ea typeface="宋体" panose="02010600030101010101" pitchFamily="2" charset="-122"/>
              </a:rPr>
              <a:t>学院根据情况组织培训考试</a:t>
            </a:r>
            <a:endParaRPr lang="zh-CN" altLang="en-US" b="1" dirty="0">
              <a:solidFill>
                <a:srgbClr val="00206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0 0  L 0.25 -0.33333  E" pathEditMode="relative" rAng="0" ptsTypes="">
                                      <p:cBhvr>
                                        <p:cTn id="6" dur="2000" fill="hold"/>
                                        <p:tgtEl>
                                          <p:spTgt spid="2"/>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1000"/>
                                        <p:tgtEl>
                                          <p:spTgt spid="194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466"/>
                                        </p:tgtEl>
                                        <p:attrNameLst>
                                          <p:attrName>style.visibility</p:attrName>
                                        </p:attrNameLst>
                                      </p:cBhvr>
                                      <p:to>
                                        <p:strVal val="visible"/>
                                      </p:to>
                                    </p:set>
                                    <p:animEffect transition="in" filter="fade">
                                      <p:cBhvr>
                                        <p:cTn id="16" dur="1000"/>
                                        <p:tgtEl>
                                          <p:spTgt spid="194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fade">
                                      <p:cBhvr>
                                        <p:cTn id="21" dur="1000"/>
                                        <p:tgtEl>
                                          <p:spTgt spid="194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68"/>
                                        </p:tgtEl>
                                        <p:attrNameLst>
                                          <p:attrName>style.visibility</p:attrName>
                                        </p:attrNameLst>
                                      </p:cBhvr>
                                      <p:to>
                                        <p:strVal val="visible"/>
                                      </p:to>
                                    </p:set>
                                    <p:animEffect transition="in" filter="fade">
                                      <p:cBhvr>
                                        <p:cTn id="31" dur="1000"/>
                                        <p:tgtEl>
                                          <p:spTgt spid="194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P spid="19466" grpId="0" animBg="1"/>
      <p:bldP spid="19468"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57" name="Rectangle 36"/>
          <p:cNvSpPr>
            <a:spLocks noChangeArrowheads="1"/>
          </p:cNvSpPr>
          <p:nvPr/>
        </p:nvSpPr>
        <p:spPr bwMode="auto">
          <a:xfrm>
            <a:off x="755576" y="3573016"/>
            <a:ext cx="7488832"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lnSpc>
                <a:spcPts val="4000"/>
              </a:lnSpc>
              <a:spcBef>
                <a:spcPct val="0"/>
              </a:spcBef>
              <a:buFontTx/>
              <a:buNone/>
              <a:defRPr/>
            </a:pP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       达到</a:t>
            </a:r>
            <a:r>
              <a:rPr lang="zh-CN" altLang="en-US" sz="2400" b="1" dirty="0">
                <a:solidFill>
                  <a:srgbClr val="0000CC"/>
                </a:solidFill>
                <a:effectLst>
                  <a:outerShdw blurRad="38100" dist="38100" dir="2700000" algn="tl">
                    <a:srgbClr val="C0C0C0"/>
                  </a:outerShdw>
                </a:effectLst>
                <a:ea typeface="宋体" panose="02010600030101010101" pitchFamily="2" charset="-122"/>
              </a:rPr>
              <a:t>普通话二</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乙水平以上的同学才能申请教师</a:t>
            </a:r>
            <a:r>
              <a:rPr lang="zh-CN" altLang="en-US" sz="2400" b="1" dirty="0">
                <a:solidFill>
                  <a:srgbClr val="0000CC"/>
                </a:solidFill>
                <a:effectLst>
                  <a:outerShdw blurRad="38100" dist="38100" dir="2700000" algn="tl">
                    <a:srgbClr val="C0C0C0"/>
                  </a:outerShdw>
                </a:effectLst>
                <a:ea typeface="宋体" panose="02010600030101010101" pitchFamily="2" charset="-122"/>
              </a:rPr>
              <a:t>资格</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证考试，考试有笔试和面试，全部通过可发教师资格证。</a:t>
            </a:r>
            <a:r>
              <a:rPr lang="zh-CN" altLang="en-US" sz="2400" b="1" dirty="0">
                <a:solidFill>
                  <a:srgbClr val="FF0000"/>
                </a:solidFill>
                <a:effectLst>
                  <a:outerShdw blurRad="38100" dist="38100" dir="2700000" algn="tl">
                    <a:srgbClr val="C0C0C0"/>
                  </a:outerShdw>
                </a:effectLst>
                <a:ea typeface="宋体" panose="02010600030101010101" pitchFamily="2" charset="-122"/>
              </a:rPr>
              <a:t>所有过级证都必须妥善保管，四六级、全国计算机、学位证、教师资格证均只能补证明。</a:t>
            </a:r>
            <a:endParaRPr lang="en-US" altLang="zh-CN" sz="2400" b="1" dirty="0">
              <a:solidFill>
                <a:srgbClr val="FF0000"/>
              </a:solidFill>
              <a:effectLst>
                <a:outerShdw blurRad="38100" dist="38100" dir="2700000" algn="tl">
                  <a:srgbClr val="C0C0C0"/>
                </a:outerShdw>
              </a:effectLst>
              <a:ea typeface="宋体" panose="02010600030101010101" pitchFamily="2" charset="-122"/>
            </a:endParaRPr>
          </a:p>
        </p:txBody>
      </p:sp>
      <p:sp>
        <p:nvSpPr>
          <p:cNvPr id="28" name="Rectangle 36"/>
          <p:cNvSpPr>
            <a:spLocks noChangeArrowheads="1"/>
          </p:cNvSpPr>
          <p:nvPr/>
        </p:nvSpPr>
        <p:spPr bwMode="auto">
          <a:xfrm>
            <a:off x="873324" y="1700808"/>
            <a:ext cx="7344816" cy="15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lnSpc>
                <a:spcPts val="4000"/>
              </a:lnSpc>
              <a:defRPr/>
            </a:pPr>
            <a:r>
              <a:rPr lang="zh-CN" altLang="en-US" b="1" dirty="0" smtClean="0">
                <a:solidFill>
                  <a:srgbClr val="0000CC"/>
                </a:solidFill>
                <a:effectLst>
                  <a:outerShdw blurRad="38100" dist="38100" dir="2700000" algn="tl">
                    <a:srgbClr val="C0C0C0"/>
                  </a:outerShdw>
                </a:effectLst>
                <a:ea typeface="宋体" panose="02010600030101010101" pitchFamily="2" charset="-122"/>
              </a:rPr>
              <a:t>        </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除期末考试只需身份证外，所有考试必须凭准考证、身份证入考场，如遗失必须提前到辅导员处打好身份证明，否则不能参加考试。</a:t>
            </a:r>
            <a:endParaRPr lang="en-US" altLang="zh-CN" sz="2400" b="1" dirty="0" smtClean="0">
              <a:solidFill>
                <a:srgbClr val="0000CC"/>
              </a:solidFill>
              <a:effectLst>
                <a:outerShdw blurRad="38100" dist="38100" dir="2700000" algn="tl">
                  <a:srgbClr val="C0C0C0"/>
                </a:outerShdw>
              </a:effectLst>
              <a:ea typeface="宋体" panose="02010600030101010101" pitchFamily="2" charset="-122"/>
            </a:endParaRPr>
          </a:p>
        </p:txBody>
      </p:sp>
      <p:sp>
        <p:nvSpPr>
          <p:cNvPr id="5" name="Rectangle 24"/>
          <p:cNvSpPr>
            <a:spLocks noChangeArrowheads="1"/>
          </p:cNvSpPr>
          <p:nvPr/>
        </p:nvSpPr>
        <p:spPr bwMode="auto">
          <a:xfrm>
            <a:off x="1415480" y="1124744"/>
            <a:ext cx="1295400" cy="431800"/>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33CCCC">
                    <a:alpha val="95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4400" b="1" dirty="0" smtClean="0">
                <a:solidFill>
                  <a:srgbClr val="FF0000"/>
                </a:solidFill>
                <a:effectLst>
                  <a:glow rad="101600">
                    <a:schemeClr val="accent6">
                      <a:satMod val="175000"/>
                      <a:alpha val="40000"/>
                    </a:schemeClr>
                  </a:glow>
                  <a:outerShdw blurRad="38100" dist="38100" dir="2700000" algn="tl">
                    <a:srgbClr val="C0C0C0"/>
                  </a:outerShdw>
                </a:effectLst>
                <a:latin typeface="微软雅黑" panose="020B0503020204020204" pitchFamily="34" charset="-122"/>
                <a:ea typeface="微软雅黑" panose="020B0503020204020204" pitchFamily="34" charset="-122"/>
              </a:rPr>
              <a:t>强调</a:t>
            </a:r>
            <a:endParaRPr lang="zh-CN" altLang="en-US" sz="4400" b="1" dirty="0" smtClean="0">
              <a:solidFill>
                <a:srgbClr val="FF0000"/>
              </a:solidFill>
              <a:effectLst>
                <a:glow rad="101600">
                  <a:schemeClr val="accent6">
                    <a:satMod val="175000"/>
                    <a:alpha val="40000"/>
                  </a:schemeClr>
                </a:glow>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7">
                                          <p:stCondLst>
                                            <p:cond delay="0"/>
                                          </p:stCondLst>
                                        </p:cTn>
                                        <p:tgtEl>
                                          <p:spTgt spid="5">
                                            <p:txEl>
                                              <p:pRg st="0" end="0"/>
                                            </p:txEl>
                                          </p:spTgt>
                                        </p:tgtEl>
                                      </p:cBhvr>
                                    </p:animEffect>
                                    <p:anim calcmode="lin" valueType="num">
                                      <p:cBhvr>
                                        <p:cTn id="8" dur="1594"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3">
                                          <p:stCondLst>
                                            <p:cond delay="569"/>
                                          </p:stCondLst>
                                        </p:cTn>
                                        <p:tgtEl>
                                          <p:spTgt spid="5">
                                            <p:txEl>
                                              <p:pRg st="0" end="0"/>
                                            </p:txEl>
                                          </p:spTgt>
                                        </p:tgtEl>
                                      </p:cBhvr>
                                      <p:to x="100000" y="60000"/>
                                    </p:animScale>
                                    <p:animScale>
                                      <p:cBhvr>
                                        <p:cTn id="14" dur="145" decel="50000">
                                          <p:stCondLst>
                                            <p:cond delay="592"/>
                                          </p:stCondLst>
                                        </p:cTn>
                                        <p:tgtEl>
                                          <p:spTgt spid="5">
                                            <p:txEl>
                                              <p:pRg st="0" end="0"/>
                                            </p:txEl>
                                          </p:spTgt>
                                        </p:tgtEl>
                                      </p:cBhvr>
                                      <p:to x="100000" y="100000"/>
                                    </p:animScale>
                                    <p:animScale>
                                      <p:cBhvr>
                                        <p:cTn id="15" dur="23">
                                          <p:stCondLst>
                                            <p:cond delay="1148"/>
                                          </p:stCondLst>
                                        </p:cTn>
                                        <p:tgtEl>
                                          <p:spTgt spid="5">
                                            <p:txEl>
                                              <p:pRg st="0" end="0"/>
                                            </p:txEl>
                                          </p:spTgt>
                                        </p:tgtEl>
                                      </p:cBhvr>
                                      <p:to x="100000" y="80000"/>
                                    </p:animScale>
                                    <p:animScale>
                                      <p:cBhvr>
                                        <p:cTn id="16" dur="145" decel="50000">
                                          <p:stCondLst>
                                            <p:cond delay="1171"/>
                                          </p:stCondLst>
                                        </p:cTn>
                                        <p:tgtEl>
                                          <p:spTgt spid="5">
                                            <p:txEl>
                                              <p:pRg st="0" end="0"/>
                                            </p:txEl>
                                          </p:spTgt>
                                        </p:tgtEl>
                                      </p:cBhvr>
                                      <p:to x="100000" y="100000"/>
                                    </p:animScale>
                                    <p:animScale>
                                      <p:cBhvr>
                                        <p:cTn id="17" dur="23">
                                          <p:stCondLst>
                                            <p:cond delay="1437"/>
                                          </p:stCondLst>
                                        </p:cTn>
                                        <p:tgtEl>
                                          <p:spTgt spid="5">
                                            <p:txEl>
                                              <p:pRg st="0" end="0"/>
                                            </p:txEl>
                                          </p:spTgt>
                                        </p:tgtEl>
                                      </p:cBhvr>
                                      <p:to x="100000" y="90000"/>
                                    </p:animScale>
                                    <p:animScale>
                                      <p:cBhvr>
                                        <p:cTn id="18" dur="145" decel="50000">
                                          <p:stCondLst>
                                            <p:cond delay="1459"/>
                                          </p:stCondLst>
                                        </p:cTn>
                                        <p:tgtEl>
                                          <p:spTgt spid="5">
                                            <p:txEl>
                                              <p:pRg st="0" end="0"/>
                                            </p:txEl>
                                          </p:spTgt>
                                        </p:tgtEl>
                                      </p:cBhvr>
                                      <p:to x="100000" y="100000"/>
                                    </p:animScale>
                                    <p:animScale>
                                      <p:cBhvr>
                                        <p:cTn id="19" dur="23">
                                          <p:stCondLst>
                                            <p:cond delay="1582"/>
                                          </p:stCondLst>
                                        </p:cTn>
                                        <p:tgtEl>
                                          <p:spTgt spid="5">
                                            <p:txEl>
                                              <p:pRg st="0" end="0"/>
                                            </p:txEl>
                                          </p:spTgt>
                                        </p:tgtEl>
                                      </p:cBhvr>
                                      <p:to x="100000" y="95000"/>
                                    </p:animScale>
                                    <p:animScale>
                                      <p:cBhvr>
                                        <p:cTn id="20" dur="145" decel="50000">
                                          <p:stCondLst>
                                            <p:cond delay="1605"/>
                                          </p:stCondLst>
                                        </p:cTn>
                                        <p:tgtEl>
                                          <p:spTgt spid="5">
                                            <p:txEl>
                                              <p:pRg st="0" end="0"/>
                                            </p:txEl>
                                          </p:spTgt>
                                        </p:tgtEl>
                                      </p:cBhvr>
                                      <p:to x="100000" y="100000"/>
                                    </p:animScale>
                                  </p:childTnLst>
                                </p:cTn>
                              </p:par>
                              <p:par>
                                <p:cTn id="21" presetID="6" presetClass="emph" presetSubtype="0" repeatCount="indefinite" autoRev="1" fill="hold" grpId="0" nodeType="withEffect">
                                  <p:stCondLst>
                                    <p:cond delay="1750"/>
                                  </p:stCondLst>
                                  <p:childTnLst>
                                    <p:animScale>
                                      <p:cBhvr>
                                        <p:cTn id="22" dur="1000" fill="hold"/>
                                        <p:tgtEl>
                                          <p:spTgt spid="5">
                                            <p:txEl>
                                              <p:pRg st="0" end="0"/>
                                            </p:txEl>
                                          </p:spTgt>
                                        </p:tgtEl>
                                      </p:cBhvr>
                                      <p:by x="150000" y="150000"/>
                                    </p:animScale>
                                  </p:childTnLst>
                                </p:cTn>
                              </p:par>
                            </p:childTnLst>
                          </p:cTn>
                        </p:par>
                        <p:par>
                          <p:cTn id="23" fill="hold">
                            <p:stCondLst>
                              <p:cond delay="2000"/>
                            </p:stCondLst>
                            <p:childTnLst>
                              <p:par>
                                <p:cTn id="24" presetID="53" presetClass="entr" presetSubtype="16" fill="hold" grpId="1"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5">
                                            <p:txEl>
                                              <p:pRg st="0" end="0"/>
                                            </p:txEl>
                                          </p:spTgt>
                                        </p:tgtEl>
                                      </p:cBhvr>
                                    </p:animEffect>
                                  </p:childTnLst>
                                </p:cTn>
                              </p:par>
                              <p:par>
                                <p:cTn id="29" presetID="32" presetClass="emph" presetSubtype="0" fill="hold" grpId="2" nodeType="withEffect">
                                  <p:stCondLst>
                                    <p:cond delay="0"/>
                                  </p:stCondLst>
                                  <p:childTnLst>
                                    <p:animClr clrSpc="rgb" dir="cw">
                                      <p:cBhvr override="childStyle">
                                        <p:cTn id="30" dur="100" fill="hold"/>
                                        <p:tgtEl>
                                          <p:spTgt spid="5">
                                            <p:txEl>
                                              <p:pRg st="0" end="0"/>
                                            </p:txEl>
                                          </p:spTgt>
                                        </p:tgtEl>
                                        <p:attrNameLst>
                                          <p:attrName>style.color</p:attrName>
                                        </p:attrNameLst>
                                      </p:cBhvr>
                                      <p:to>
                                        <a:schemeClr val="accent2"/>
                                      </p:to>
                                    </p:animClr>
                                    <p:animClr clrSpc="rgb" dir="cw">
                                      <p:cBhvr>
                                        <p:cTn id="31" dur="100" fill="hold"/>
                                        <p:tgtEl>
                                          <p:spTgt spid="5">
                                            <p:txEl>
                                              <p:pRg st="0" end="0"/>
                                            </p:txEl>
                                          </p:spTgt>
                                        </p:tgtEl>
                                        <p:attrNameLst>
                                          <p:attrName>fillcolor</p:attrName>
                                        </p:attrNameLst>
                                      </p:cBhvr>
                                      <p:to>
                                        <a:schemeClr val="accent2"/>
                                      </p:to>
                                    </p:animClr>
                                    <p:set>
                                      <p:cBhvr>
                                        <p:cTn id="32" dur="100" fill="hold"/>
                                        <p:tgtEl>
                                          <p:spTgt spid="5">
                                            <p:txEl>
                                              <p:pRg st="0" end="0"/>
                                            </p:txEl>
                                          </p:spTgt>
                                        </p:tgtEl>
                                        <p:attrNameLst>
                                          <p:attrName>fill.type</p:attrName>
                                        </p:attrNameLst>
                                      </p:cBhvr>
                                      <p:to>
                                        <p:strVal val="solid"/>
                                      </p:to>
                                    </p:set>
                                    <p:set>
                                      <p:cBhvr>
                                        <p:cTn id="33" dur="100" fill="hold"/>
                                        <p:tgtEl>
                                          <p:spTgt spid="5">
                                            <p:txEl>
                                              <p:pRg st="0" end="0"/>
                                            </p:txEl>
                                          </p:spTgt>
                                        </p:tgtEl>
                                        <p:attrNameLst>
                                          <p:attrName>fill.on</p:attrName>
                                        </p:attrNameLst>
                                      </p:cBhvr>
                                      <p:to>
                                        <p:strVal val="true"/>
                                      </p:to>
                                    </p:set>
                                    <p:animRot by="120000">
                                      <p:cBhvr>
                                        <p:cTn id="34" dur="100" fill="hold">
                                          <p:stCondLst>
                                            <p:cond delay="0"/>
                                          </p:stCondLst>
                                        </p:cTn>
                                        <p:tgtEl>
                                          <p:spTgt spid="5">
                                            <p:txEl>
                                              <p:pRg st="0" end="0"/>
                                            </p:txEl>
                                          </p:spTgt>
                                        </p:tgtEl>
                                        <p:attrNameLst>
                                          <p:attrName>r</p:attrName>
                                        </p:attrNameLst>
                                      </p:cBhvr>
                                    </p:animRot>
                                    <p:animRot by="-240000">
                                      <p:cBhvr>
                                        <p:cTn id="35" dur="200" fill="hold">
                                          <p:stCondLst>
                                            <p:cond delay="200"/>
                                          </p:stCondLst>
                                        </p:cTn>
                                        <p:tgtEl>
                                          <p:spTgt spid="5">
                                            <p:txEl>
                                              <p:pRg st="0" end="0"/>
                                            </p:txEl>
                                          </p:spTgt>
                                        </p:tgtEl>
                                        <p:attrNameLst>
                                          <p:attrName>r</p:attrName>
                                        </p:attrNameLst>
                                      </p:cBhvr>
                                    </p:animRot>
                                    <p:animRot by="240000">
                                      <p:cBhvr>
                                        <p:cTn id="36" dur="200" fill="hold">
                                          <p:stCondLst>
                                            <p:cond delay="400"/>
                                          </p:stCondLst>
                                        </p:cTn>
                                        <p:tgtEl>
                                          <p:spTgt spid="5">
                                            <p:txEl>
                                              <p:pRg st="0" end="0"/>
                                            </p:txEl>
                                          </p:spTgt>
                                        </p:tgtEl>
                                        <p:attrNameLst>
                                          <p:attrName>r</p:attrName>
                                        </p:attrNameLst>
                                      </p:cBhvr>
                                    </p:animRot>
                                    <p:animRot by="-240000">
                                      <p:cBhvr>
                                        <p:cTn id="37" dur="200" fill="hold">
                                          <p:stCondLst>
                                            <p:cond delay="600"/>
                                          </p:stCondLst>
                                        </p:cTn>
                                        <p:tgtEl>
                                          <p:spTgt spid="5">
                                            <p:txEl>
                                              <p:pRg st="0" end="0"/>
                                            </p:txEl>
                                          </p:spTgt>
                                        </p:tgtEl>
                                        <p:attrNameLst>
                                          <p:attrName>r</p:attrName>
                                        </p:attrNameLst>
                                      </p:cBhvr>
                                    </p:animRot>
                                    <p:animRot by="120000">
                                      <p:cBhvr>
                                        <p:cTn id="38" dur="200" fill="hold">
                                          <p:stCondLst>
                                            <p:cond delay="800"/>
                                          </p:stCondLst>
                                        </p:cTn>
                                        <p:tgtEl>
                                          <p:spTgt spid="5">
                                            <p:txEl>
                                              <p:pRg st="0" end="0"/>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457"/>
                                        </p:tgtEl>
                                        <p:attrNameLst>
                                          <p:attrName>style.visibility</p:attrName>
                                        </p:attrNameLst>
                                      </p:cBhvr>
                                      <p:to>
                                        <p:strVal val="visible"/>
                                      </p:to>
                                    </p:set>
                                    <p:animEffect transition="in" filter="fade">
                                      <p:cBhvr>
                                        <p:cTn id="48" dur="1000"/>
                                        <p:tgtEl>
                                          <p:spTgt spid="18457"/>
                                        </p:tgtEl>
                                      </p:cBhvr>
                                    </p:animEffect>
                                    <p:anim calcmode="lin" valueType="num">
                                      <p:cBhvr>
                                        <p:cTn id="49" dur="1000" fill="hold"/>
                                        <p:tgtEl>
                                          <p:spTgt spid="18457"/>
                                        </p:tgtEl>
                                        <p:attrNameLst>
                                          <p:attrName>ppt_x</p:attrName>
                                        </p:attrNameLst>
                                      </p:cBhvr>
                                      <p:tavLst>
                                        <p:tav tm="0">
                                          <p:val>
                                            <p:strVal val="#ppt_x"/>
                                          </p:val>
                                        </p:tav>
                                        <p:tav tm="100000">
                                          <p:val>
                                            <p:strVal val="#ppt_x"/>
                                          </p:val>
                                        </p:tav>
                                      </p:tavLst>
                                    </p:anim>
                                    <p:anim calcmode="lin" valueType="num">
                                      <p:cBhvr>
                                        <p:cTn id="50" dur="1000" fill="hold"/>
                                        <p:tgtEl>
                                          <p:spTgt spid="184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p:bldP spid="28" grpId="0"/>
      <p:bldP spid="5" grpId="0" build="allAtOnce"/>
      <p:bldP spid="5" grpId="1" build="allAtOnce"/>
      <p:bldP spid="5" grpId="2"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a:cxnSpLocks noChangeShapeType="1"/>
          </p:cNvCxnSpPr>
          <p:nvPr/>
        </p:nvCxnSpPr>
        <p:spPr bwMode="auto">
          <a:xfrm>
            <a:off x="4859338" y="0"/>
            <a:ext cx="4321175" cy="3573463"/>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7" name="直接连接符 6"/>
          <p:cNvCxnSpPr>
            <a:cxnSpLocks noChangeShapeType="1"/>
          </p:cNvCxnSpPr>
          <p:nvPr/>
        </p:nvCxnSpPr>
        <p:spPr bwMode="auto">
          <a:xfrm flipV="1">
            <a:off x="1547813" y="1381125"/>
            <a:ext cx="4616450" cy="463550"/>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10" name="直接连接符 9"/>
          <p:cNvCxnSpPr>
            <a:cxnSpLocks noChangeShapeType="1"/>
          </p:cNvCxnSpPr>
          <p:nvPr/>
        </p:nvCxnSpPr>
        <p:spPr bwMode="auto">
          <a:xfrm>
            <a:off x="4572000" y="0"/>
            <a:ext cx="1592263" cy="1341438"/>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13" name="直接连接符 12"/>
          <p:cNvCxnSpPr>
            <a:cxnSpLocks noChangeShapeType="1"/>
          </p:cNvCxnSpPr>
          <p:nvPr/>
        </p:nvCxnSpPr>
        <p:spPr bwMode="auto">
          <a:xfrm>
            <a:off x="0" y="44450"/>
            <a:ext cx="1547813" cy="1800225"/>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0" y="549275"/>
            <a:ext cx="3779838" cy="6308725"/>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1403350" y="25400"/>
            <a:ext cx="1873250" cy="1674813"/>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3132138" y="20638"/>
            <a:ext cx="1655762" cy="1465262"/>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31" name="直接连接符 30"/>
          <p:cNvCxnSpPr>
            <a:cxnSpLocks noChangeShapeType="1"/>
          </p:cNvCxnSpPr>
          <p:nvPr/>
        </p:nvCxnSpPr>
        <p:spPr bwMode="auto">
          <a:xfrm flipV="1">
            <a:off x="5508625" y="188913"/>
            <a:ext cx="3671888" cy="363537"/>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32" name="直接连接符 31"/>
          <p:cNvCxnSpPr>
            <a:cxnSpLocks noChangeShapeType="1"/>
          </p:cNvCxnSpPr>
          <p:nvPr/>
        </p:nvCxnSpPr>
        <p:spPr bwMode="auto">
          <a:xfrm flipV="1">
            <a:off x="-107950" y="2030413"/>
            <a:ext cx="1011238" cy="112712"/>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34" name="直接连接符 33"/>
          <p:cNvCxnSpPr>
            <a:cxnSpLocks noChangeShapeType="1"/>
          </p:cNvCxnSpPr>
          <p:nvPr/>
        </p:nvCxnSpPr>
        <p:spPr bwMode="auto">
          <a:xfrm flipV="1">
            <a:off x="6469063" y="981075"/>
            <a:ext cx="2711450" cy="301625"/>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36" name="直接连接符 35"/>
          <p:cNvCxnSpPr>
            <a:cxnSpLocks noChangeShapeType="1"/>
          </p:cNvCxnSpPr>
          <p:nvPr/>
        </p:nvCxnSpPr>
        <p:spPr bwMode="auto">
          <a:xfrm flipV="1">
            <a:off x="7524750" y="2068513"/>
            <a:ext cx="1655763" cy="150812"/>
          </a:xfrm>
          <a:prstGeom prst="line">
            <a:avLst/>
          </a:prstGeom>
          <a:noFill/>
          <a:ln w="19050">
            <a:solidFill>
              <a:srgbClr val="00206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sp>
        <p:nvSpPr>
          <p:cNvPr id="40" name="矩形 39"/>
          <p:cNvSpPr/>
          <p:nvPr/>
        </p:nvSpPr>
        <p:spPr>
          <a:xfrm rot="21161202">
            <a:off x="6469360" y="465605"/>
            <a:ext cx="2124236" cy="553998"/>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3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院办公室</a:t>
            </a:r>
            <a:endParaRPr lang="zh-CN" altLang="en-US" sz="3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rot="21161202">
            <a:off x="7291389" y="1164010"/>
            <a:ext cx="1856997" cy="830997"/>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吴湘军副院长办公室</a:t>
            </a:r>
            <a:endParaRPr lang="zh-CN" altLang="en-US" sz="24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rot="21161202">
            <a:off x="7886672" y="2300647"/>
            <a:ext cx="1217224" cy="707886"/>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研究生</a:t>
            </a:r>
            <a:endParaRPr lang="en-US" altLang="zh-CN"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lgn="ctr">
              <a:defRPr/>
            </a:pPr>
            <a:r>
              <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办公室</a:t>
            </a:r>
            <a:endPar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rot="18903495">
            <a:off x="4567121" y="-79622"/>
            <a:ext cx="526801" cy="1631217"/>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国培办公室</a:t>
            </a:r>
            <a:endPar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rot="19326032">
            <a:off x="2672203" y="360506"/>
            <a:ext cx="1171253" cy="1015663"/>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周道平院长</a:t>
            </a:r>
            <a:endParaRPr lang="en-US" altLang="zh-CN"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lgn="ctr">
              <a:defRPr/>
            </a:pPr>
            <a:r>
              <a:rPr lang="zh-CN" alt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办公室</a:t>
            </a:r>
            <a:endPar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5" name="矩形 44"/>
          <p:cNvSpPr/>
          <p:nvPr/>
        </p:nvSpPr>
        <p:spPr>
          <a:xfrm rot="19840117">
            <a:off x="948688" y="607886"/>
            <a:ext cx="1323954" cy="1015663"/>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张小林</a:t>
            </a:r>
            <a:endParaRPr lang="en-US" altLang="zh-CN"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lgn="ctr">
              <a:defRPr/>
            </a:pPr>
            <a:r>
              <a:rPr lang="zh-CN" alt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副院长</a:t>
            </a:r>
            <a:endParaRPr lang="en-US" altLang="zh-CN"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a:p>
            <a:pPr algn="ctr">
              <a:defRPr/>
            </a:pPr>
            <a:r>
              <a:rPr lang="zh-CN" altLang="en-US" sz="2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办公室</a:t>
            </a:r>
            <a:endPar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rot="19512945">
            <a:off x="134230" y="977400"/>
            <a:ext cx="526801" cy="1015663"/>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教务办</a:t>
            </a:r>
            <a:endParaRPr lang="zh-CN" altLang="en-US" sz="2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7" name="矩形 46"/>
          <p:cNvSpPr/>
          <p:nvPr/>
        </p:nvSpPr>
        <p:spPr>
          <a:xfrm rot="19688137">
            <a:off x="859402" y="3644459"/>
            <a:ext cx="526801" cy="1569660"/>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荣誉室</a:t>
            </a:r>
            <a:endParaRPr lang="zh-CN" alt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rot="20363010">
            <a:off x="4277888" y="3548670"/>
            <a:ext cx="2011373" cy="707886"/>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40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平台</a:t>
            </a:r>
            <a:endParaRPr lang="zh-CN" altLang="en-US" sz="4000" b="1" spc="50" dirty="0">
              <a:ln w="11430">
                <a:solidFill>
                  <a:srgbClr val="FF0000"/>
                </a:solidFill>
              </a:ln>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22" presetClass="entr" presetSubtype="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6"/>
          <p:cNvSpPr>
            <a:spLocks noChangeArrowheads="1"/>
          </p:cNvSpPr>
          <p:nvPr/>
        </p:nvSpPr>
        <p:spPr bwMode="auto">
          <a:xfrm>
            <a:off x="277118" y="908720"/>
            <a:ext cx="8390706"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lnSpc>
                <a:spcPts val="3300"/>
              </a:lnSpc>
              <a:spcBef>
                <a:spcPct val="0"/>
              </a:spcBef>
              <a:buFontTx/>
              <a:buNone/>
              <a:defRPr/>
            </a:pP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        英语应用能力、重修考试都采取</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个人教务系统网上报名</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，四六级到</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全国统一四六级报名网站报名</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，全国计算机以班级为单位将报名表发教务办，均采用</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财务微信交费</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；普通话</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第一次</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统一组织报名，班级统一交费到</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普通话测试站</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，第二次以后</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直接到普通话测试站报名</a:t>
            </a:r>
            <a:r>
              <a:rPr lang="zh-CN" altLang="en-US" sz="2400" b="1" dirty="0">
                <a:solidFill>
                  <a:srgbClr val="0000CC"/>
                </a:solidFill>
                <a:effectLst>
                  <a:outerShdw blurRad="38100" dist="38100" dir="2700000" algn="tl">
                    <a:srgbClr val="C0C0C0"/>
                  </a:outerShdw>
                </a:effectLst>
                <a:ea typeface="宋体" panose="02010600030101010101" pitchFamily="2" charset="-122"/>
              </a:rPr>
              <a:t>；教师资格证报名在</a:t>
            </a:r>
            <a:r>
              <a:rPr lang="zh-CN" altLang="en-US" sz="2400" b="1" dirty="0">
                <a:solidFill>
                  <a:srgbClr val="C00000"/>
                </a:solidFill>
                <a:effectLst>
                  <a:outerShdw blurRad="38100" dist="38100" dir="2700000" algn="tl">
                    <a:srgbClr val="C0C0C0"/>
                  </a:outerShdw>
                </a:effectLst>
                <a:ea typeface="宋体" panose="02010600030101010101" pitchFamily="2" charset="-122"/>
              </a:rPr>
              <a:t>中小学教师资格考试</a:t>
            </a:r>
            <a:r>
              <a:rPr lang="zh-CN" altLang="en-US" sz="2400" b="1" dirty="0" smtClean="0">
                <a:solidFill>
                  <a:srgbClr val="C00000"/>
                </a:solidFill>
                <a:effectLst>
                  <a:outerShdw blurRad="38100" dist="38100" dir="2700000" algn="tl">
                    <a:srgbClr val="C0C0C0"/>
                  </a:outerShdw>
                </a:effectLst>
                <a:ea typeface="宋体" panose="02010600030101010101" pitchFamily="2" charset="-122"/>
              </a:rPr>
              <a:t>网站，</a:t>
            </a:r>
            <a:r>
              <a:rPr lang="zh-CN" altLang="en-US" sz="2400" b="1" dirty="0" smtClean="0">
                <a:solidFill>
                  <a:srgbClr val="0000CC"/>
                </a:solidFill>
                <a:effectLst>
                  <a:outerShdw blurRad="38100" dist="38100" dir="2700000" algn="tl">
                    <a:srgbClr val="C0C0C0"/>
                  </a:outerShdw>
                </a:effectLst>
                <a:ea typeface="宋体" panose="02010600030101010101" pitchFamily="2" charset="-122"/>
              </a:rPr>
              <a:t>所有报名一旦交费后不可退报。</a:t>
            </a:r>
            <a:endParaRPr lang="en-US" altLang="zh-CN" sz="2400" b="1" dirty="0" smtClean="0">
              <a:solidFill>
                <a:srgbClr val="0000CC"/>
              </a:solidFill>
              <a:effectLst>
                <a:outerShdw blurRad="38100" dist="38100" dir="2700000" algn="tl">
                  <a:srgbClr val="C0C0C0"/>
                </a:outerShdw>
              </a:effectLst>
              <a:ea typeface="宋体" panose="02010600030101010101" pitchFamily="2" charset="-122"/>
            </a:endParaRPr>
          </a:p>
        </p:txBody>
      </p:sp>
      <p:sp>
        <p:nvSpPr>
          <p:cNvPr id="20484" name="Rectangle 36"/>
          <p:cNvSpPr>
            <a:spLocks noChangeArrowheads="1"/>
          </p:cNvSpPr>
          <p:nvPr/>
        </p:nvSpPr>
        <p:spPr bwMode="auto">
          <a:xfrm>
            <a:off x="1553121" y="3686532"/>
            <a:ext cx="5143500" cy="2785378"/>
          </a:xfrm>
          <a:prstGeom prst="rect">
            <a:avLst/>
          </a:prstGeom>
          <a:solidFill>
            <a:srgbClr val="D0F2C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lnSpc>
                <a:spcPts val="3000"/>
              </a:lnSpc>
              <a:spcBef>
                <a:spcPct val="0"/>
              </a:spcBef>
              <a:buFontTx/>
              <a:buNone/>
              <a:defRPr/>
            </a:pPr>
            <a:r>
              <a:rPr lang="zh-CN" altLang="en-US" sz="2200" b="1" dirty="0" smtClean="0">
                <a:solidFill>
                  <a:srgbClr val="002060"/>
                </a:solidFill>
                <a:effectLst>
                  <a:outerShdw blurRad="38100" dist="38100" dir="2700000" algn="tl">
                    <a:srgbClr val="000000"/>
                  </a:outerShdw>
                </a:effectLst>
                <a:ea typeface="宋体" panose="02010600030101010101" pitchFamily="2" charset="-122"/>
              </a:rPr>
              <a:t>英语应用能力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25</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人</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次</a:t>
            </a:r>
            <a:endParaRPr lang="en-US" altLang="zh-CN" sz="2200" b="1" dirty="0" smtClean="0">
              <a:solidFill>
                <a:srgbClr val="FF0000"/>
              </a:solidFill>
              <a:effectLst>
                <a:outerShdw blurRad="38100" dist="38100" dir="2700000" algn="tl">
                  <a:srgbClr val="000000"/>
                </a:outerShdw>
              </a:effectLst>
              <a:ea typeface="宋体" panose="02010600030101010101" pitchFamily="2" charset="-122"/>
            </a:endParaRPr>
          </a:p>
          <a:p>
            <a:pPr eaLnBrk="1" hangingPunct="1">
              <a:lnSpc>
                <a:spcPts val="3000"/>
              </a:lnSpc>
              <a:spcBef>
                <a:spcPct val="0"/>
              </a:spcBef>
              <a:buFontTx/>
              <a:buNone/>
              <a:defRPr/>
            </a:pPr>
            <a:r>
              <a:rPr lang="zh-CN" altLang="en-US" sz="2200" b="1" dirty="0" smtClean="0">
                <a:solidFill>
                  <a:srgbClr val="002060"/>
                </a:solidFill>
                <a:effectLst>
                  <a:outerShdw blurRad="38100" dist="38100" dir="2700000" algn="tl">
                    <a:srgbClr val="000000"/>
                  </a:outerShdw>
                </a:effectLst>
                <a:ea typeface="宋体" panose="02010600030101010101" pitchFamily="2" charset="-122"/>
              </a:rPr>
              <a:t>普通话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70</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人</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次</a:t>
            </a:r>
            <a:endParaRPr lang="en-US" altLang="zh-CN" sz="2200" b="1" dirty="0" smtClean="0">
              <a:solidFill>
                <a:srgbClr val="002060"/>
              </a:solidFill>
              <a:effectLst>
                <a:outerShdw blurRad="38100" dist="38100" dir="2700000" algn="tl">
                  <a:srgbClr val="000000"/>
                </a:outerShdw>
              </a:effectLst>
              <a:ea typeface="宋体" panose="02010600030101010101" pitchFamily="2" charset="-122"/>
            </a:endParaRPr>
          </a:p>
          <a:p>
            <a:pPr eaLnBrk="1" hangingPunct="1">
              <a:lnSpc>
                <a:spcPts val="3000"/>
              </a:lnSpc>
              <a:spcBef>
                <a:spcPct val="0"/>
              </a:spcBef>
              <a:buFontTx/>
              <a:buNone/>
              <a:defRPr/>
            </a:pPr>
            <a:r>
              <a:rPr lang="zh-CN" altLang="en-US" sz="2200" b="1" dirty="0" smtClean="0">
                <a:solidFill>
                  <a:srgbClr val="002060"/>
                </a:solidFill>
                <a:effectLst>
                  <a:outerShdw blurRad="38100" dist="38100" dir="2700000" algn="tl">
                    <a:srgbClr val="000000"/>
                  </a:outerShdw>
                </a:effectLst>
                <a:ea typeface="宋体" panose="02010600030101010101" pitchFamily="2" charset="-122"/>
              </a:rPr>
              <a:t>全国计算机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95</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人</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次</a:t>
            </a:r>
            <a:endParaRPr lang="en-US" altLang="zh-CN" sz="2200" b="1" dirty="0" smtClean="0">
              <a:solidFill>
                <a:srgbClr val="002060"/>
              </a:solidFill>
              <a:effectLst>
                <a:outerShdw blurRad="38100" dist="38100" dir="2700000" algn="tl">
                  <a:srgbClr val="000000"/>
                </a:outerShdw>
              </a:effectLst>
              <a:ea typeface="宋体" panose="02010600030101010101" pitchFamily="2" charset="-122"/>
            </a:endParaRPr>
          </a:p>
          <a:p>
            <a:pPr eaLnBrk="1" hangingPunct="1">
              <a:lnSpc>
                <a:spcPts val="3000"/>
              </a:lnSpc>
              <a:spcBef>
                <a:spcPct val="0"/>
              </a:spcBef>
              <a:buFontTx/>
              <a:buNone/>
              <a:defRPr/>
            </a:pPr>
            <a:r>
              <a:rPr lang="zh-CN" altLang="en-US" sz="2200" b="1" dirty="0" smtClean="0">
                <a:solidFill>
                  <a:srgbClr val="002060"/>
                </a:solidFill>
                <a:effectLst>
                  <a:outerShdw blurRad="38100" dist="38100" dir="2700000" algn="tl">
                    <a:srgbClr val="000000"/>
                  </a:outerShdw>
                </a:effectLst>
                <a:ea typeface="宋体" panose="02010600030101010101" pitchFamily="2" charset="-122"/>
              </a:rPr>
              <a:t>英语四级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26</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人</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次</a:t>
            </a:r>
            <a:endParaRPr lang="en-US" altLang="zh-CN" sz="2200" b="1" dirty="0" smtClean="0">
              <a:solidFill>
                <a:srgbClr val="002060"/>
              </a:solidFill>
              <a:effectLst>
                <a:outerShdw blurRad="38100" dist="38100" dir="2700000" algn="tl">
                  <a:srgbClr val="000000"/>
                </a:outerShdw>
              </a:effectLst>
              <a:ea typeface="宋体" panose="02010600030101010101" pitchFamily="2" charset="-122"/>
            </a:endParaRPr>
          </a:p>
          <a:p>
            <a:pPr eaLnBrk="1" hangingPunct="1">
              <a:lnSpc>
                <a:spcPts val="3000"/>
              </a:lnSpc>
              <a:spcBef>
                <a:spcPct val="0"/>
              </a:spcBef>
              <a:buFontTx/>
              <a:buNone/>
              <a:defRPr/>
            </a:pPr>
            <a:r>
              <a:rPr lang="zh-CN" altLang="en-US" sz="2200" b="1" dirty="0" smtClean="0">
                <a:solidFill>
                  <a:srgbClr val="002060"/>
                </a:solidFill>
                <a:effectLst>
                  <a:outerShdw blurRad="38100" dist="38100" dir="2700000" algn="tl">
                    <a:srgbClr val="000000"/>
                  </a:outerShdw>
                </a:effectLst>
                <a:ea typeface="宋体" panose="02010600030101010101" pitchFamily="2" charset="-122"/>
              </a:rPr>
              <a:t>英语六级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28</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人</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次</a:t>
            </a:r>
            <a:endParaRPr lang="en-US" altLang="zh-CN" sz="2200" b="1" dirty="0" smtClean="0">
              <a:solidFill>
                <a:srgbClr val="002060"/>
              </a:solidFill>
              <a:effectLst>
                <a:outerShdw blurRad="38100" dist="38100" dir="2700000" algn="tl">
                  <a:srgbClr val="000000"/>
                </a:outerShdw>
              </a:effectLst>
              <a:ea typeface="宋体" panose="02010600030101010101" pitchFamily="2" charset="-122"/>
            </a:endParaRPr>
          </a:p>
          <a:p>
            <a:pPr eaLnBrk="1" hangingPunct="1">
              <a:lnSpc>
                <a:spcPts val="3000"/>
              </a:lnSpc>
              <a:spcBef>
                <a:spcPct val="0"/>
              </a:spcBef>
              <a:buFontTx/>
              <a:buNone/>
              <a:defRPr/>
            </a:pPr>
            <a:r>
              <a:rPr lang="zh-CN" altLang="en-US" sz="2200" b="1" dirty="0" smtClean="0">
                <a:solidFill>
                  <a:srgbClr val="002060"/>
                </a:solidFill>
                <a:effectLst>
                  <a:outerShdw blurRad="38100" dist="38100" dir="2700000" algn="tl">
                    <a:srgbClr val="000000"/>
                  </a:outerShdw>
                </a:effectLst>
                <a:ea typeface="宋体" panose="02010600030101010101" pitchFamily="2" charset="-122"/>
              </a:rPr>
              <a:t>课程重修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70</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元／学分</a:t>
            </a:r>
            <a:endParaRPr lang="en-US" altLang="zh-CN" sz="2200" b="1" dirty="0" smtClean="0">
              <a:solidFill>
                <a:srgbClr val="FF0000"/>
              </a:solidFill>
              <a:effectLst>
                <a:outerShdw blurRad="38100" dist="38100" dir="2700000" algn="tl">
                  <a:srgbClr val="000000"/>
                </a:outerShdw>
              </a:effectLst>
              <a:ea typeface="宋体" panose="02010600030101010101" pitchFamily="2" charset="-122"/>
            </a:endParaRPr>
          </a:p>
          <a:p>
            <a:pPr eaLnBrk="1" hangingPunct="1">
              <a:lnSpc>
                <a:spcPts val="3000"/>
              </a:lnSpc>
              <a:spcBef>
                <a:spcPct val="0"/>
              </a:spcBef>
              <a:buFontTx/>
              <a:buNone/>
              <a:defRPr/>
            </a:pPr>
            <a:r>
              <a:rPr lang="zh-CN" altLang="en-US" sz="2200" b="1" dirty="0">
                <a:solidFill>
                  <a:srgbClr val="002060"/>
                </a:solidFill>
                <a:effectLst>
                  <a:outerShdw blurRad="38100" dist="38100" dir="2700000" algn="tl">
                    <a:srgbClr val="000000"/>
                  </a:outerShdw>
                </a:effectLst>
                <a:ea typeface="宋体" panose="02010600030101010101" pitchFamily="2" charset="-122"/>
              </a:rPr>
              <a:t>教师资格证          </a:t>
            </a:r>
            <a:r>
              <a:rPr lang="en-US" altLang="zh-CN" sz="2200" b="1" dirty="0" smtClean="0">
                <a:solidFill>
                  <a:srgbClr val="FF0000"/>
                </a:solidFill>
                <a:effectLst>
                  <a:outerShdw blurRad="38100" dist="38100" dir="2700000" algn="tl">
                    <a:srgbClr val="000000"/>
                  </a:outerShdw>
                </a:effectLst>
                <a:ea typeface="宋体" panose="02010600030101010101" pitchFamily="2" charset="-122"/>
              </a:rPr>
              <a:t>70</a:t>
            </a:r>
            <a:r>
              <a:rPr lang="zh-CN" altLang="en-US" sz="2200" b="1" dirty="0" smtClean="0">
                <a:solidFill>
                  <a:srgbClr val="FF0000"/>
                </a:solidFill>
                <a:effectLst>
                  <a:outerShdw blurRad="38100" dist="38100" dir="2700000" algn="tl">
                    <a:srgbClr val="000000"/>
                  </a:outerShdw>
                </a:effectLst>
                <a:ea typeface="宋体" panose="02010600030101010101" pitchFamily="2" charset="-122"/>
              </a:rPr>
              <a:t>元／科</a:t>
            </a:r>
            <a:endParaRPr lang="zh-CN" altLang="en-US" sz="2200" b="1" dirty="0" smtClean="0">
              <a:solidFill>
                <a:srgbClr val="FF0000"/>
              </a:solidFill>
              <a:effectLst>
                <a:outerShdw blurRad="38100" dist="38100" dir="2700000" algn="tl">
                  <a:srgbClr val="000000"/>
                </a:outerShdw>
              </a:effectLst>
              <a:ea typeface="宋体" panose="02010600030101010101" pitchFamily="2" charset="-122"/>
            </a:endParaRPr>
          </a:p>
        </p:txBody>
      </p:sp>
      <p:sp>
        <p:nvSpPr>
          <p:cNvPr id="20485" name="Rectangle 36"/>
          <p:cNvSpPr>
            <a:spLocks noChangeArrowheads="1"/>
          </p:cNvSpPr>
          <p:nvPr/>
        </p:nvSpPr>
        <p:spPr bwMode="auto">
          <a:xfrm rot="19156831">
            <a:off x="4927600" y="4497388"/>
            <a:ext cx="1612900" cy="523875"/>
          </a:xfrm>
          <a:prstGeom prst="rect">
            <a:avLst/>
          </a:prstGeom>
          <a:noFill/>
          <a:ln w="9525" cmpd="sng">
            <a:solidFill>
              <a:srgbClr val="002060">
                <a:alpha val="25000"/>
              </a:srgbClr>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r>
              <a:rPr lang="zh-CN" altLang="en-US" sz="2800" b="1" dirty="0" smtClean="0">
                <a:solidFill>
                  <a:srgbClr val="223F62"/>
                </a:solidFill>
                <a:effectLst>
                  <a:outerShdw blurRad="38100" dist="38100" dir="2700000" algn="tl">
                    <a:srgbClr val="C0C0C0"/>
                  </a:outerShdw>
                </a:effectLst>
                <a:ea typeface="宋体" panose="02010600030101010101" pitchFamily="2" charset="-122"/>
              </a:rPr>
              <a:t>仅供参考</a:t>
            </a:r>
            <a:endParaRPr lang="en-US" altLang="zh-CN" sz="2800" b="1" dirty="0" smtClean="0">
              <a:solidFill>
                <a:srgbClr val="223F62"/>
              </a:solidFill>
              <a:effectLst>
                <a:outerShdw blurRad="38100" dist="38100" dir="2700000" algn="tl">
                  <a:srgbClr val="C0C0C0"/>
                </a:outerShdw>
              </a:effectLst>
              <a:ea typeface="宋体" panose="02010600030101010101" pitchFamily="2" charset="-122"/>
            </a:endParaRPr>
          </a:p>
        </p:txBody>
      </p:sp>
      <p:sp>
        <p:nvSpPr>
          <p:cNvPr id="20486" name="Rectangle 36"/>
          <p:cNvSpPr>
            <a:spLocks noChangeArrowheads="1"/>
          </p:cNvSpPr>
          <p:nvPr/>
        </p:nvSpPr>
        <p:spPr bwMode="auto">
          <a:xfrm>
            <a:off x="7020272" y="3645024"/>
            <a:ext cx="1143000" cy="2678113"/>
          </a:xfrm>
          <a:prstGeom prst="rect">
            <a:avLst/>
          </a:prstGeom>
          <a:noFill/>
          <a:ln w="9525" cmpd="sng">
            <a:solidFill>
              <a:srgbClr val="00206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以当次</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教务处</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下发考</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试报名</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文件收</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费标准</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a:p>
            <a:pPr eaLnBrk="1" hangingPunct="1">
              <a:defRPr/>
            </a:pPr>
            <a:r>
              <a:rPr lang="zh-CN" altLang="en-US" sz="2400" b="1" dirty="0" smtClean="0">
                <a:solidFill>
                  <a:srgbClr val="223F62"/>
                </a:solidFill>
                <a:effectLst>
                  <a:outerShdw blurRad="38100" dist="38100" dir="2700000" algn="tl">
                    <a:srgbClr val="C0C0C0"/>
                  </a:outerShdw>
                </a:effectLst>
                <a:ea typeface="宋体" panose="02010600030101010101" pitchFamily="2" charset="-122"/>
              </a:rPr>
              <a:t>为准</a:t>
            </a:r>
            <a:endParaRPr lang="en-US" altLang="zh-CN" sz="2400" b="1" dirty="0" smtClean="0">
              <a:solidFill>
                <a:srgbClr val="223F62"/>
              </a:solidFill>
              <a:effectLst>
                <a:outerShdw blurRad="38100" dist="38100" dir="2700000" algn="tl">
                  <a:srgbClr val="C0C0C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0" tmFilter="0, 0; .2, .5; .8, .5; 1, 0"/>
                                        <p:tgtEl>
                                          <p:spTgt spid="20485"/>
                                        </p:tgtEl>
                                      </p:cBhvr>
                                    </p:animEffect>
                                    <p:animScale>
                                      <p:cBhvr>
                                        <p:cTn id="7" dur="2500" autoRev="1" fill="hold"/>
                                        <p:tgtEl>
                                          <p:spTgt spid="204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1188" y="981075"/>
            <a:ext cx="4146550" cy="5545138"/>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21508" name="Oval 7"/>
          <p:cNvSpPr>
            <a:spLocks noChangeArrowheads="1"/>
          </p:cNvSpPr>
          <p:nvPr/>
        </p:nvSpPr>
        <p:spPr bwMode="auto">
          <a:xfrm>
            <a:off x="3419475" y="1052513"/>
            <a:ext cx="863600" cy="360362"/>
          </a:xfrm>
          <a:prstGeom prst="ellipse">
            <a:avLst/>
          </a:prstGeom>
          <a:noFill/>
          <a:ln w="19050">
            <a:solidFill>
              <a:srgbClr val="FF0000"/>
            </a:solidFill>
            <a:rou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1509" name="Text Box 13"/>
          <p:cNvSpPr txBox="1">
            <a:spLocks noChangeArrowheads="1"/>
          </p:cNvSpPr>
          <p:nvPr/>
        </p:nvSpPr>
        <p:spPr bwMode="auto">
          <a:xfrm>
            <a:off x="1547813" y="2852738"/>
            <a:ext cx="1784350" cy="366712"/>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FF0000"/>
                </a:solidFill>
                <a:ea typeface="宋体" panose="02010600030101010101" pitchFamily="2" charset="-122"/>
              </a:rPr>
              <a:t>什么原因要缓考</a:t>
            </a:r>
            <a:endParaRPr lang="zh-CN" altLang="en-US" b="1">
              <a:solidFill>
                <a:srgbClr val="FF0000"/>
              </a:solidFill>
              <a:ea typeface="宋体" panose="02010600030101010101" pitchFamily="2" charset="-122"/>
            </a:endParaRPr>
          </a:p>
        </p:txBody>
      </p:sp>
      <p:sp>
        <p:nvSpPr>
          <p:cNvPr id="21510" name="Text Box 14"/>
          <p:cNvSpPr txBox="1">
            <a:spLocks noChangeArrowheads="1"/>
          </p:cNvSpPr>
          <p:nvPr/>
        </p:nvSpPr>
        <p:spPr bwMode="auto">
          <a:xfrm>
            <a:off x="1662113" y="3500438"/>
            <a:ext cx="1555750" cy="366712"/>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FF0000"/>
                </a:solidFill>
                <a:ea typeface="宋体" panose="02010600030101010101" pitchFamily="2" charset="-122"/>
              </a:rPr>
              <a:t>医院证明材料</a:t>
            </a:r>
            <a:endParaRPr lang="zh-CN" altLang="en-US" b="1">
              <a:solidFill>
                <a:srgbClr val="FF0000"/>
              </a:solidFill>
              <a:ea typeface="宋体" panose="02010600030101010101" pitchFamily="2" charset="-122"/>
            </a:endParaRPr>
          </a:p>
        </p:txBody>
      </p:sp>
      <p:sp>
        <p:nvSpPr>
          <p:cNvPr id="21511" name="Text Box 15"/>
          <p:cNvSpPr txBox="1">
            <a:spLocks noChangeArrowheads="1"/>
          </p:cNvSpPr>
          <p:nvPr/>
        </p:nvSpPr>
        <p:spPr bwMode="auto">
          <a:xfrm>
            <a:off x="1733550" y="4221163"/>
            <a:ext cx="1327150" cy="366712"/>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FF0000"/>
                </a:solidFill>
                <a:ea typeface="宋体" panose="02010600030101010101" pitchFamily="2" charset="-122"/>
              </a:rPr>
              <a:t>周院长签字</a:t>
            </a:r>
            <a:endParaRPr lang="zh-CN" altLang="en-US" b="1">
              <a:solidFill>
                <a:srgbClr val="FF0000"/>
              </a:solidFill>
              <a:ea typeface="宋体" panose="02010600030101010101" pitchFamily="2" charset="-122"/>
            </a:endParaRPr>
          </a:p>
        </p:txBody>
      </p:sp>
      <p:sp>
        <p:nvSpPr>
          <p:cNvPr id="21512" name="Text Box 16"/>
          <p:cNvSpPr txBox="1">
            <a:spLocks noChangeArrowheads="1"/>
          </p:cNvSpPr>
          <p:nvPr/>
        </p:nvSpPr>
        <p:spPr bwMode="auto">
          <a:xfrm>
            <a:off x="1349375" y="4797425"/>
            <a:ext cx="2012950" cy="366713"/>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FF0000"/>
                </a:solidFill>
                <a:ea typeface="宋体" panose="02010600030101010101" pitchFamily="2" charset="-122"/>
              </a:rPr>
              <a:t>教务处蒋处长签字</a:t>
            </a:r>
            <a:endParaRPr lang="zh-CN" altLang="en-US" b="1">
              <a:solidFill>
                <a:srgbClr val="FF0000"/>
              </a:solidFill>
              <a:ea typeface="宋体" panose="02010600030101010101" pitchFamily="2" charset="-122"/>
            </a:endParaRPr>
          </a:p>
        </p:txBody>
      </p:sp>
      <p:sp>
        <p:nvSpPr>
          <p:cNvPr id="21513" name="Text Box 19"/>
          <p:cNvSpPr txBox="1">
            <a:spLocks noChangeArrowheads="1"/>
          </p:cNvSpPr>
          <p:nvPr/>
        </p:nvSpPr>
        <p:spPr bwMode="auto">
          <a:xfrm>
            <a:off x="1331913" y="5300663"/>
            <a:ext cx="2012950" cy="641350"/>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FF0000"/>
                </a:solidFill>
                <a:ea typeface="宋体" panose="02010600030101010101" pitchFamily="2" charset="-122"/>
              </a:rPr>
              <a:t>教务处学籍科处理</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学院教务办存档</a:t>
            </a:r>
            <a:endParaRPr lang="zh-CN" altLang="en-US" b="1">
              <a:solidFill>
                <a:srgbClr val="FF0000"/>
              </a:solidFill>
              <a:ea typeface="宋体" panose="02010600030101010101" pitchFamily="2" charset="-122"/>
            </a:endParaRPr>
          </a:p>
        </p:txBody>
      </p:sp>
      <p:grpSp>
        <p:nvGrpSpPr>
          <p:cNvPr id="2" name="Group 22"/>
          <p:cNvGrpSpPr/>
          <p:nvPr/>
        </p:nvGrpSpPr>
        <p:grpSpPr bwMode="auto">
          <a:xfrm>
            <a:off x="5003800" y="1341438"/>
            <a:ext cx="2592388" cy="1439862"/>
            <a:chOff x="0" y="0"/>
            <a:chExt cx="1633" cy="907"/>
          </a:xfrm>
        </p:grpSpPr>
        <p:sp>
          <p:nvSpPr>
            <p:cNvPr id="28682" name="AutoShape 20"/>
            <p:cNvSpPr>
              <a:spLocks noChangeArrowheads="1"/>
            </p:cNvSpPr>
            <p:nvPr/>
          </p:nvSpPr>
          <p:spPr bwMode="auto">
            <a:xfrm>
              <a:off x="0" y="0"/>
              <a:ext cx="1633" cy="907"/>
            </a:xfrm>
            <a:prstGeom prst="wedgeRoundRectCallout">
              <a:avLst>
                <a:gd name="adj1" fmla="val -81597"/>
                <a:gd name="adj2" fmla="val -51653"/>
                <a:gd name="adj3" fmla="val 16667"/>
              </a:avLst>
            </a:prstGeom>
            <a:solidFill>
              <a:srgbClr val="33CCCC">
                <a:alpha val="94901"/>
              </a:srgbClr>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1516" name="Text Box 21"/>
            <p:cNvSpPr txBox="1">
              <a:spLocks noChangeArrowheads="1"/>
            </p:cNvSpPr>
            <p:nvPr/>
          </p:nvSpPr>
          <p:spPr bwMode="auto">
            <a:xfrm>
              <a:off x="45" y="91"/>
              <a:ext cx="1406" cy="647"/>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33CCCC">
                      <a:alpha val="95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200" b="1" smtClean="0">
                  <a:solidFill>
                    <a:srgbClr val="FFFFFF"/>
                  </a:solidFill>
                  <a:effectLst>
                    <a:outerShdw blurRad="38100" dist="38100" dir="2700000" algn="tl">
                      <a:srgbClr val="C0C0C0"/>
                    </a:outerShdw>
                  </a:effectLst>
                  <a:ea typeface="宋体" panose="02010600030101010101" pitchFamily="2" charset="-122"/>
                </a:rPr>
                <a:t>因病、受伤暂时不能参加理论或技术课考试</a:t>
              </a:r>
              <a:endParaRPr lang="zh-CN" altLang="en-US" sz="2200" smtClean="0">
                <a:ea typeface="宋体" panose="02010600030101010101" pitchFamily="2" charset="-122"/>
              </a:endParaRPr>
            </a:p>
          </p:txBody>
        </p:sp>
      </p:grpSp>
      <p:grpSp>
        <p:nvGrpSpPr>
          <p:cNvPr id="3" name="Group 26"/>
          <p:cNvGrpSpPr/>
          <p:nvPr/>
        </p:nvGrpSpPr>
        <p:grpSpPr bwMode="auto">
          <a:xfrm>
            <a:off x="5076825" y="3068638"/>
            <a:ext cx="3673475" cy="2879725"/>
            <a:chOff x="0" y="0"/>
            <a:chExt cx="2314" cy="1814"/>
          </a:xfrm>
        </p:grpSpPr>
        <p:sp>
          <p:nvSpPr>
            <p:cNvPr id="28685" name="AutoShape 24"/>
            <p:cNvSpPr>
              <a:spLocks noChangeArrowheads="1"/>
            </p:cNvSpPr>
            <p:nvPr/>
          </p:nvSpPr>
          <p:spPr bwMode="auto">
            <a:xfrm rot="5400000">
              <a:off x="702" y="-68"/>
              <a:ext cx="317" cy="453"/>
            </a:xfrm>
            <a:prstGeom prst="notchedRightArrow">
              <a:avLst>
                <a:gd name="adj1" fmla="val 50000"/>
                <a:gd name="adj2" fmla="val 25000"/>
              </a:avLst>
            </a:prstGeom>
            <a:solidFill>
              <a:srgbClr val="33CCCC">
                <a:alpha val="94901"/>
              </a:srgbClr>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28686" name="AutoShape 25"/>
            <p:cNvSpPr>
              <a:spLocks noChangeArrowheads="1"/>
            </p:cNvSpPr>
            <p:nvPr/>
          </p:nvSpPr>
          <p:spPr bwMode="auto">
            <a:xfrm>
              <a:off x="0" y="408"/>
              <a:ext cx="2314" cy="1406"/>
            </a:xfrm>
            <a:prstGeom prst="roundRect">
              <a:avLst>
                <a:gd name="adj" fmla="val 16667"/>
              </a:avLst>
            </a:prstGeom>
            <a:solidFill>
              <a:srgbClr val="FFFFCC"/>
            </a:solidFill>
            <a:ln>
              <a:noFill/>
            </a:ln>
            <a:effectLst>
              <a:prstShdw prst="shdw17" dist="17961" dir="2700000">
                <a:srgbClr val="1F7A7A"/>
              </a:prstShdw>
            </a:effectLst>
            <a:extLst>
              <a:ext uri="{91240B29-F687-4F45-9708-019B960494DF}">
                <a14:hiddenLine xmlns:a14="http://schemas.microsoft.com/office/drawing/2010/main" w="9525">
                  <a:solidFill>
                    <a:srgbClr val="000000"/>
                  </a:solidFill>
                  <a:rou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pPr>
              <a:r>
                <a:rPr lang="zh-CN" altLang="en-US" sz="2000" b="1" dirty="0">
                  <a:solidFill>
                    <a:srgbClr val="FF0000"/>
                  </a:solidFill>
                  <a:ea typeface="宋体" panose="02010600030101010101" pitchFamily="2" charset="-122"/>
                </a:rPr>
                <a:t>期末缓考与第二学期补考同步</a:t>
              </a:r>
              <a:endParaRPr lang="zh-CN" altLang="en-US" sz="2000" b="1" dirty="0">
                <a:solidFill>
                  <a:srgbClr val="FF0000"/>
                </a:solidFill>
                <a:ea typeface="宋体" panose="02010600030101010101" pitchFamily="2" charset="-122"/>
              </a:endParaRPr>
            </a:p>
            <a:p>
              <a:pPr>
                <a:lnSpc>
                  <a:spcPct val="120000"/>
                </a:lnSpc>
              </a:pPr>
              <a:r>
                <a:rPr lang="zh-CN" altLang="en-US" sz="2000" b="1" dirty="0">
                  <a:solidFill>
                    <a:srgbClr val="FF0000"/>
                  </a:solidFill>
                  <a:ea typeface="宋体" panose="02010600030101010101" pitchFamily="2" charset="-122"/>
                </a:rPr>
                <a:t>重修缓考与第二学期补考同步</a:t>
              </a:r>
              <a:endParaRPr lang="zh-CN" altLang="en-US" sz="2000" b="1" dirty="0">
                <a:solidFill>
                  <a:srgbClr val="FF0000"/>
                </a:solidFill>
                <a:ea typeface="宋体" panose="02010600030101010101" pitchFamily="2" charset="-122"/>
              </a:endParaRPr>
            </a:p>
            <a:p>
              <a:pPr>
                <a:lnSpc>
                  <a:spcPct val="120000"/>
                </a:lnSpc>
              </a:pPr>
              <a:r>
                <a:rPr lang="zh-CN" altLang="en-US" sz="2000" b="1" dirty="0">
                  <a:solidFill>
                    <a:srgbClr val="FF0000"/>
                  </a:solidFill>
                  <a:ea typeface="宋体" panose="02010600030101010101" pitchFamily="2" charset="-122"/>
                </a:rPr>
                <a:t>补考缓考与下一次重修期末考试</a:t>
              </a:r>
              <a:endParaRPr lang="zh-CN" altLang="en-US" sz="2000" b="1" dirty="0">
                <a:solidFill>
                  <a:srgbClr val="FF0000"/>
                </a:solidFill>
                <a:ea typeface="宋体" panose="02010600030101010101" pitchFamily="2" charset="-122"/>
              </a:endParaRPr>
            </a:p>
            <a:p>
              <a:pPr>
                <a:lnSpc>
                  <a:spcPct val="120000"/>
                </a:lnSpc>
              </a:pPr>
              <a:r>
                <a:rPr lang="zh-CN" altLang="en-US" sz="2000" b="1" dirty="0">
                  <a:solidFill>
                    <a:srgbClr val="FF0000"/>
                  </a:solidFill>
                  <a:ea typeface="宋体" panose="02010600030101010101" pitchFamily="2" charset="-122"/>
                </a:rPr>
                <a:t>或下年级期末考试同步</a:t>
              </a:r>
              <a:endParaRPr lang="zh-CN" altLang="en-US" sz="2000" b="1" dirty="0">
                <a:solidFill>
                  <a:srgbClr val="FF0000"/>
                </a:solidFill>
                <a:ea typeface="宋体" panose="02010600030101010101" pitchFamily="2" charset="-122"/>
              </a:endParaRPr>
            </a:p>
            <a:p>
              <a:pPr>
                <a:lnSpc>
                  <a:spcPct val="120000"/>
                </a:lnSpc>
              </a:pPr>
              <a:r>
                <a:rPr lang="zh-CN" altLang="en-US" sz="2000" b="1" dirty="0">
                  <a:solidFill>
                    <a:srgbClr val="FF0000"/>
                  </a:solidFill>
                  <a:ea typeface="宋体" panose="02010600030101010101" pitchFamily="2" charset="-122"/>
                </a:rPr>
                <a:t>缓考不及格直接进入重修环节</a:t>
              </a:r>
              <a:endParaRPr lang="zh-CN" altLang="en-US" sz="2000" b="1" dirty="0">
                <a:solidFill>
                  <a:srgbClr val="FF0000"/>
                </a:solidFill>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wheel(1)">
                                      <p:cBhvr>
                                        <p:cTn id="11" dur="2000"/>
                                        <p:tgtEl>
                                          <p:spTgt spid="2150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50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5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5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5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p:bldP spid="21510" grpId="0"/>
      <p:bldP spid="21511" grpId="0"/>
      <p:bldP spid="21512" grpId="0"/>
      <p:bldP spid="2151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619671" y="274638"/>
            <a:ext cx="6297341" cy="922114"/>
          </a:xfrm>
          <a:prstGeom prst="roundRect">
            <a:avLst>
              <a:gd name="adj" fmla="val 50000"/>
            </a:avLst>
          </a:prstGeom>
          <a:ln w="12700">
            <a:solidFill>
              <a:srgbClr val="92D050"/>
            </a:solidFill>
          </a:ln>
        </p:spPr>
        <p:style>
          <a:lnRef idx="2">
            <a:schemeClr val="accent5"/>
          </a:lnRef>
          <a:fillRef idx="1">
            <a:schemeClr val="lt1"/>
          </a:fillRef>
          <a:effectRef idx="0">
            <a:schemeClr val="accent5"/>
          </a:effectRef>
          <a:fontRef idx="minor">
            <a:schemeClr val="dk1"/>
          </a:fontRef>
        </p:style>
        <p:txBody>
          <a:bodyPr>
            <a:normAutofit fontScale="90000"/>
          </a:bodyPr>
          <a:lstStyle/>
          <a:p>
            <a:pPr eaLnBrk="1" hangingPunct="1"/>
            <a:r>
              <a:rPr lang="zh-CN" altLang="en-US" b="1" dirty="0" smtClean="0">
                <a:solidFill>
                  <a:srgbClr val="0070C0"/>
                </a:solidFill>
                <a:latin typeface="微软雅黑" panose="020B0503020204020204" pitchFamily="34" charset="-122"/>
                <a:ea typeface="微软雅黑" panose="020B0503020204020204" pitchFamily="34" charset="-122"/>
              </a:rPr>
              <a:t>四、实践与合格</a:t>
            </a:r>
            <a:endParaRPr lang="zh-CN" altLang="en-US" b="1" dirty="0" smtClean="0">
              <a:solidFill>
                <a:srgbClr val="0070C0"/>
              </a:solidFill>
              <a:latin typeface="微软雅黑" panose="020B0503020204020204" pitchFamily="34" charset="-122"/>
              <a:ea typeface="微软雅黑" panose="020B0503020204020204" pitchFamily="34" charset="-122"/>
            </a:endParaRPr>
          </a:p>
        </p:txBody>
      </p:sp>
      <p:grpSp>
        <p:nvGrpSpPr>
          <p:cNvPr id="3" name="Group 6"/>
          <p:cNvGrpSpPr/>
          <p:nvPr/>
        </p:nvGrpSpPr>
        <p:grpSpPr bwMode="auto">
          <a:xfrm>
            <a:off x="2057797" y="1556792"/>
            <a:ext cx="1362075" cy="1322388"/>
            <a:chOff x="0" y="0"/>
            <a:chExt cx="414" cy="402"/>
          </a:xfrm>
        </p:grpSpPr>
        <p:sp>
          <p:nvSpPr>
            <p:cNvPr id="29702" name="AutoShape 7"/>
            <p:cNvSpPr>
              <a:spLocks noChangeArrowheads="1"/>
            </p:cNvSpPr>
            <p:nvPr/>
          </p:nvSpPr>
          <p:spPr bwMode="auto">
            <a:xfrm>
              <a:off x="0" y="0"/>
              <a:ext cx="414" cy="402"/>
            </a:xfrm>
            <a:prstGeom prst="roundRect">
              <a:avLst>
                <a:gd name="adj" fmla="val 11921"/>
              </a:avLst>
            </a:prstGeom>
            <a:gradFill rotWithShape="1">
              <a:gsLst>
                <a:gs pos="0">
                  <a:schemeClr val="accent1"/>
                </a:gs>
                <a:gs pos="100000">
                  <a:srgbClr val="598E25"/>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2536" name="Freeform 8"/>
            <p:cNvSpPr/>
            <p:nvPr/>
          </p:nvSpPr>
          <p:spPr bwMode="auto">
            <a:xfrm>
              <a:off x="26" y="26"/>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alpha val="0"/>
                  </a:schemeClr>
                </a:gs>
                <a:gs pos="50000">
                  <a:srgbClr val="C1E69D"/>
                </a:gs>
                <a:gs pos="100000">
                  <a:schemeClr val="accent1">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29704" name="Rectangle 9"/>
          <p:cNvSpPr>
            <a:spLocks noChangeArrowheads="1"/>
          </p:cNvSpPr>
          <p:nvPr/>
        </p:nvSpPr>
        <p:spPr bwMode="auto">
          <a:xfrm>
            <a:off x="2338785" y="1769517"/>
            <a:ext cx="906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800" b="1" dirty="0">
                <a:solidFill>
                  <a:srgbClr val="FFFFFF"/>
                </a:solidFill>
                <a:latin typeface="微软雅黑" panose="020B0503020204020204" pitchFamily="34" charset="-122"/>
                <a:ea typeface="微软雅黑" panose="020B0503020204020204" pitchFamily="34" charset="-122"/>
              </a:rPr>
              <a:t>综合</a:t>
            </a:r>
            <a:endParaRPr lang="en-US" altLang="zh-CN" sz="2800" b="1" dirty="0">
              <a:solidFill>
                <a:srgbClr val="FFFFFF"/>
              </a:solidFill>
              <a:latin typeface="微软雅黑" panose="020B0503020204020204" pitchFamily="34" charset="-122"/>
              <a:ea typeface="微软雅黑" panose="020B0503020204020204" pitchFamily="34" charset="-122"/>
            </a:endParaRPr>
          </a:p>
          <a:p>
            <a:r>
              <a:rPr lang="zh-CN" altLang="en-US" sz="2800" b="1" dirty="0">
                <a:solidFill>
                  <a:srgbClr val="FFFFFF"/>
                </a:solidFill>
                <a:latin typeface="微软雅黑" panose="020B0503020204020204" pitchFamily="34" charset="-122"/>
                <a:ea typeface="微软雅黑" panose="020B0503020204020204" pitchFamily="34" charset="-122"/>
              </a:rPr>
              <a:t>见习</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grpSp>
        <p:nvGrpSpPr>
          <p:cNvPr id="5" name="Group 10"/>
          <p:cNvGrpSpPr/>
          <p:nvPr/>
        </p:nvGrpSpPr>
        <p:grpSpPr bwMode="auto">
          <a:xfrm>
            <a:off x="3779912" y="1556792"/>
            <a:ext cx="1362075" cy="1322388"/>
            <a:chOff x="0" y="0"/>
            <a:chExt cx="414" cy="402"/>
          </a:xfrm>
        </p:grpSpPr>
        <p:sp>
          <p:nvSpPr>
            <p:cNvPr id="29706" name="AutoShape 11"/>
            <p:cNvSpPr>
              <a:spLocks noChangeArrowheads="1"/>
            </p:cNvSpPr>
            <p:nvPr/>
          </p:nvSpPr>
          <p:spPr bwMode="auto">
            <a:xfrm>
              <a:off x="0" y="0"/>
              <a:ext cx="414" cy="402"/>
            </a:xfrm>
            <a:prstGeom prst="roundRect">
              <a:avLst>
                <a:gd name="adj" fmla="val 11921"/>
              </a:avLst>
            </a:prstGeom>
            <a:gradFill rotWithShape="1">
              <a:gsLst>
                <a:gs pos="0">
                  <a:schemeClr val="accent2"/>
                </a:gs>
                <a:gs pos="100000">
                  <a:srgbClr val="396293"/>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2540" name="Freeform 12"/>
            <p:cNvSpPr/>
            <p:nvPr/>
          </p:nvSpPr>
          <p:spPr bwMode="auto">
            <a:xfrm>
              <a:off x="26" y="26"/>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alpha val="0"/>
                  </a:schemeClr>
                </a:gs>
                <a:gs pos="50000">
                  <a:srgbClr val="AAC7EA"/>
                </a:gs>
                <a:gs pos="100000">
                  <a:schemeClr val="accent2">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grpSp>
        <p:nvGrpSpPr>
          <p:cNvPr id="6" name="Group 13"/>
          <p:cNvGrpSpPr/>
          <p:nvPr/>
        </p:nvGrpSpPr>
        <p:grpSpPr bwMode="auto">
          <a:xfrm>
            <a:off x="5546825" y="1566317"/>
            <a:ext cx="1362075" cy="1322388"/>
            <a:chOff x="0" y="0"/>
            <a:chExt cx="414" cy="402"/>
          </a:xfrm>
        </p:grpSpPr>
        <p:sp>
          <p:nvSpPr>
            <p:cNvPr id="29709" name="AutoShape 14"/>
            <p:cNvSpPr>
              <a:spLocks noChangeArrowheads="1"/>
            </p:cNvSpPr>
            <p:nvPr/>
          </p:nvSpPr>
          <p:spPr bwMode="auto">
            <a:xfrm>
              <a:off x="0" y="0"/>
              <a:ext cx="414" cy="402"/>
            </a:xfrm>
            <a:prstGeom prst="roundRect">
              <a:avLst>
                <a:gd name="adj" fmla="val 11921"/>
              </a:avLst>
            </a:prstGeom>
            <a:gradFill rotWithShape="1">
              <a:gsLst>
                <a:gs pos="0">
                  <a:schemeClr val="hlink"/>
                </a:gs>
                <a:gs pos="100000">
                  <a:srgbClr val="9D4157"/>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2543" name="Freeform 15"/>
            <p:cNvSpPr/>
            <p:nvPr/>
          </p:nvSpPr>
          <p:spPr bwMode="auto">
            <a:xfrm>
              <a:off x="26" y="26"/>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alpha val="0"/>
                  </a:schemeClr>
                </a:gs>
                <a:gs pos="50000">
                  <a:srgbClr val="F0B0BF"/>
                </a:gs>
                <a:gs pos="100000">
                  <a:schemeClr val="hlink">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29711" name="Rectangle 16"/>
          <p:cNvSpPr>
            <a:spLocks noChangeArrowheads="1"/>
          </p:cNvSpPr>
          <p:nvPr/>
        </p:nvSpPr>
        <p:spPr bwMode="auto">
          <a:xfrm>
            <a:off x="3995812" y="1769517"/>
            <a:ext cx="906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800" b="1" dirty="0">
                <a:solidFill>
                  <a:srgbClr val="FFFFFF"/>
                </a:solidFill>
                <a:latin typeface="微软雅黑" panose="020B0503020204020204" pitchFamily="34" charset="-122"/>
                <a:ea typeface="微软雅黑" panose="020B0503020204020204" pitchFamily="34" charset="-122"/>
              </a:rPr>
              <a:t>毕业</a:t>
            </a:r>
            <a:endParaRPr lang="en-US" altLang="zh-CN" sz="2800" b="1" dirty="0">
              <a:solidFill>
                <a:srgbClr val="FFFFFF"/>
              </a:solidFill>
              <a:latin typeface="微软雅黑" panose="020B0503020204020204" pitchFamily="34" charset="-122"/>
              <a:ea typeface="微软雅黑" panose="020B0503020204020204" pitchFamily="34" charset="-122"/>
            </a:endParaRPr>
          </a:p>
          <a:p>
            <a:r>
              <a:rPr lang="zh-CN" altLang="en-US" sz="2800" b="1" dirty="0">
                <a:solidFill>
                  <a:srgbClr val="FFFFFF"/>
                </a:solidFill>
                <a:latin typeface="微软雅黑" panose="020B0503020204020204" pitchFamily="34" charset="-122"/>
                <a:ea typeface="微软雅黑" panose="020B0503020204020204" pitchFamily="34" charset="-122"/>
              </a:rPr>
              <a:t>实习</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9712" name="Rectangle 17"/>
          <p:cNvSpPr>
            <a:spLocks noChangeArrowheads="1"/>
          </p:cNvSpPr>
          <p:nvPr/>
        </p:nvSpPr>
        <p:spPr bwMode="auto">
          <a:xfrm>
            <a:off x="5810350" y="1769517"/>
            <a:ext cx="906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800" b="1" dirty="0">
                <a:solidFill>
                  <a:srgbClr val="FFFFFF"/>
                </a:solidFill>
                <a:latin typeface="微软雅黑" panose="020B0503020204020204" pitchFamily="34" charset="-122"/>
                <a:ea typeface="微软雅黑" panose="020B0503020204020204" pitchFamily="34" charset="-122"/>
              </a:rPr>
              <a:t>毕业</a:t>
            </a:r>
            <a:endParaRPr lang="en-US" altLang="zh-CN" sz="2800" b="1" dirty="0">
              <a:solidFill>
                <a:srgbClr val="FFFFFF"/>
              </a:solidFill>
              <a:latin typeface="微软雅黑" panose="020B0503020204020204" pitchFamily="34" charset="-122"/>
              <a:ea typeface="微软雅黑" panose="020B0503020204020204" pitchFamily="34" charset="-122"/>
            </a:endParaRPr>
          </a:p>
          <a:p>
            <a:r>
              <a:rPr lang="zh-CN" altLang="en-US" sz="2800" b="1" dirty="0">
                <a:solidFill>
                  <a:srgbClr val="FFFFFF"/>
                </a:solidFill>
                <a:latin typeface="微软雅黑" panose="020B0503020204020204" pitchFamily="34" charset="-122"/>
                <a:ea typeface="微软雅黑" panose="020B0503020204020204" pitchFamily="34" charset="-122"/>
              </a:rPr>
              <a:t>论文</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grpSp>
        <p:nvGrpSpPr>
          <p:cNvPr id="7" name="Group 6"/>
          <p:cNvGrpSpPr/>
          <p:nvPr/>
        </p:nvGrpSpPr>
        <p:grpSpPr bwMode="auto">
          <a:xfrm>
            <a:off x="395536" y="1520825"/>
            <a:ext cx="1362075" cy="1322388"/>
            <a:chOff x="0" y="0"/>
            <a:chExt cx="414" cy="402"/>
          </a:xfrm>
        </p:grpSpPr>
        <p:sp>
          <p:nvSpPr>
            <p:cNvPr id="23" name="AutoShape 7"/>
            <p:cNvSpPr>
              <a:spLocks noChangeArrowheads="1"/>
            </p:cNvSpPr>
            <p:nvPr/>
          </p:nvSpPr>
          <p:spPr bwMode="auto">
            <a:xfrm>
              <a:off x="0" y="0"/>
              <a:ext cx="414" cy="402"/>
            </a:xfrm>
            <a:prstGeom prst="roundRect">
              <a:avLst>
                <a:gd name="adj" fmla="val 11921"/>
              </a:avLst>
            </a:prstGeom>
            <a:solidFill>
              <a:srgbClr val="7030A0"/>
            </a:solidFill>
            <a:ln w="25400">
              <a:solidFill>
                <a:srgbClr val="FFFFFF"/>
              </a:solidFill>
              <a:round/>
            </a:ln>
            <a:effectLst>
              <a:outerShdw dist="53882" dir="2700000" algn="ctr" rotWithShape="0">
                <a:srgbClr val="000000">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4" name="Freeform 8"/>
            <p:cNvSpPr/>
            <p:nvPr/>
          </p:nvSpPr>
          <p:spPr bwMode="auto">
            <a:xfrm>
              <a:off x="27" y="30"/>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flip="none" rotWithShape="1">
              <a:gsLst>
                <a:gs pos="2000">
                  <a:srgbClr val="7030A0">
                    <a:tint val="66000"/>
                    <a:satMod val="160000"/>
                    <a:alpha val="0"/>
                  </a:srgbClr>
                </a:gs>
                <a:gs pos="50000">
                  <a:srgbClr val="7030A0">
                    <a:tint val="44500"/>
                    <a:satMod val="160000"/>
                  </a:srgbClr>
                </a:gs>
                <a:gs pos="100000">
                  <a:srgbClr val="FFFFFF">
                    <a:alpha val="8000"/>
                  </a:srgbClr>
                </a:gs>
              </a:gsLst>
              <a:lin ang="189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25" name="Rectangle 9"/>
          <p:cNvSpPr>
            <a:spLocks noChangeArrowheads="1"/>
          </p:cNvSpPr>
          <p:nvPr/>
        </p:nvSpPr>
        <p:spPr bwMode="auto">
          <a:xfrm>
            <a:off x="750357" y="1733550"/>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rPr>
              <a:t>集中</a:t>
            </a:r>
            <a:endParaRPr lang="en-US" altLang="zh-CN" sz="2800" b="1" dirty="0" smtClean="0">
              <a:solidFill>
                <a:srgbClr val="FFFFFF"/>
              </a:solidFill>
              <a:latin typeface="微软雅黑" panose="020B0503020204020204" pitchFamily="34" charset="-122"/>
              <a:ea typeface="微软雅黑" panose="020B0503020204020204" pitchFamily="34" charset="-122"/>
            </a:endParaRPr>
          </a:p>
          <a:p>
            <a:r>
              <a:rPr lang="zh-CN" altLang="en-US" sz="2800" b="1" dirty="0" smtClean="0">
                <a:solidFill>
                  <a:srgbClr val="FFFFFF"/>
                </a:solidFill>
                <a:latin typeface="微软雅黑" panose="020B0503020204020204" pitchFamily="34" charset="-122"/>
                <a:ea typeface="微软雅黑" panose="020B0503020204020204" pitchFamily="34" charset="-122"/>
              </a:rPr>
              <a:t>实践</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 name="虚尾箭头 1"/>
          <p:cNvSpPr/>
          <p:nvPr/>
        </p:nvSpPr>
        <p:spPr bwMode="auto">
          <a:xfrm rot="5400000">
            <a:off x="612427" y="3044578"/>
            <a:ext cx="934371" cy="792088"/>
          </a:xfrm>
          <a:prstGeom prst="stripedRightArrow">
            <a:avLst/>
          </a:prstGeom>
          <a:solidFill>
            <a:srgbClr val="FFCCFF">
              <a:alpha val="95000"/>
            </a:srgbClr>
          </a:solidFill>
          <a:ln>
            <a:solidFill>
              <a:srgbClr val="FFFFFF"/>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4" name="圆角矩形 3"/>
          <p:cNvSpPr/>
          <p:nvPr/>
        </p:nvSpPr>
        <p:spPr bwMode="auto">
          <a:xfrm>
            <a:off x="323528" y="4005064"/>
            <a:ext cx="1506091" cy="2304256"/>
          </a:xfrm>
          <a:prstGeom prst="roundRect">
            <a:avLst/>
          </a:prstGeom>
          <a:noFill/>
          <a:ln>
            <a:solidFill>
              <a:srgbClr val="7030A0"/>
            </a:solid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1" i="0" u="none" strike="noStrike" cap="none" normalizeH="0" baseline="0" dirty="0" smtClean="0">
                <a:ln>
                  <a:noFill/>
                </a:ln>
                <a:solidFill>
                  <a:srgbClr val="7030A0"/>
                </a:solidFill>
                <a:effectLst/>
                <a:latin typeface="微软雅黑" panose="020B0503020204020204" pitchFamily="34" charset="-122"/>
                <a:ea typeface="微软雅黑" panose="020B0503020204020204" pitchFamily="34" charset="-122"/>
              </a:rPr>
              <a:t>2-6</a:t>
            </a:r>
            <a:r>
              <a:rPr kumimoji="0" lang="zh-CN" altLang="en-US" sz="2000" b="1" i="0" u="none" strike="noStrike" cap="none" normalizeH="0" baseline="0" dirty="0" smtClean="0">
                <a:ln>
                  <a:noFill/>
                </a:ln>
                <a:solidFill>
                  <a:srgbClr val="7030A0"/>
                </a:solidFill>
                <a:effectLst/>
                <a:latin typeface="微软雅黑" panose="020B0503020204020204" pitchFamily="34" charset="-122"/>
                <a:ea typeface="微软雅黑" panose="020B0503020204020204" pitchFamily="34" charset="-122"/>
              </a:rPr>
              <a:t>学期</a:t>
            </a:r>
            <a:endParaRPr kumimoji="0" lang="en-US" altLang="zh-CN" sz="2000" b="1" i="0" u="none" strike="noStrike" cap="none" normalizeH="0" baseline="0" dirty="0" smtClean="0">
              <a:ln>
                <a:noFill/>
              </a:ln>
              <a:solidFill>
                <a:srgbClr val="7030A0"/>
              </a:solidFill>
              <a:effectLst/>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rgbClr val="7030A0"/>
                </a:solidFill>
                <a:latin typeface="微软雅黑" panose="020B0503020204020204" pitchFamily="34" charset="-122"/>
                <a:ea typeface="微软雅黑" panose="020B0503020204020204" pitchFamily="34" charset="-122"/>
              </a:rPr>
              <a:t>第</a:t>
            </a:r>
            <a:r>
              <a:rPr lang="en-US" altLang="zh-CN" sz="2000" b="1" dirty="0" smtClean="0">
                <a:solidFill>
                  <a:srgbClr val="7030A0"/>
                </a:solidFill>
                <a:latin typeface="微软雅黑" panose="020B0503020204020204" pitchFamily="34" charset="-122"/>
                <a:ea typeface="微软雅黑" panose="020B0503020204020204" pitchFamily="34" charset="-122"/>
              </a:rPr>
              <a:t>17-18</a:t>
            </a:r>
            <a:r>
              <a:rPr lang="zh-CN" altLang="en-US" sz="2000" b="1" dirty="0" smtClean="0">
                <a:solidFill>
                  <a:srgbClr val="7030A0"/>
                </a:solidFill>
                <a:latin typeface="微软雅黑" panose="020B0503020204020204" pitchFamily="34" charset="-122"/>
                <a:ea typeface="微软雅黑" panose="020B0503020204020204" pitchFamily="34" charset="-122"/>
              </a:rPr>
              <a:t>周</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rgbClr val="7030A0"/>
                </a:solidFill>
                <a:latin typeface="微软雅黑" panose="020B0503020204020204" pitchFamily="34" charset="-122"/>
                <a:ea typeface="微软雅黑" panose="020B0503020204020204" pitchFamily="34" charset="-122"/>
              </a:rPr>
              <a:t>每学期内容</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rgbClr val="7030A0"/>
                </a:solidFill>
                <a:latin typeface="微软雅黑" panose="020B0503020204020204" pitchFamily="34" charset="-122"/>
                <a:ea typeface="微软雅黑" panose="020B0503020204020204" pitchFamily="34" charset="-122"/>
              </a:rPr>
              <a:t>不同</a:t>
            </a:r>
            <a:endParaRPr lang="en-US" altLang="zh-CN" sz="2000" b="1" dirty="0" smtClean="0">
              <a:solidFill>
                <a:srgbClr val="7030A0"/>
              </a:solidFill>
              <a:latin typeface="微软雅黑" panose="020B0503020204020204" pitchFamily="34" charset="-122"/>
              <a:ea typeface="微软雅黑" panose="020B0503020204020204" pitchFamily="34" charset="-122"/>
            </a:endParaRPr>
          </a:p>
        </p:txBody>
      </p:sp>
      <p:sp>
        <p:nvSpPr>
          <p:cNvPr id="31" name="虚尾箭头 30"/>
          <p:cNvSpPr/>
          <p:nvPr/>
        </p:nvSpPr>
        <p:spPr bwMode="auto">
          <a:xfrm rot="5400000">
            <a:off x="2262704" y="3044578"/>
            <a:ext cx="934371" cy="792088"/>
          </a:xfrm>
          <a:prstGeom prst="stripedRightArrow">
            <a:avLst/>
          </a:prstGeom>
          <a:solidFill>
            <a:schemeClr val="accent5">
              <a:lumMod val="75000"/>
              <a:alpha val="95000"/>
            </a:schemeClr>
          </a:solidFill>
          <a:ln>
            <a:solidFill>
              <a:srgbClr val="FFFFFF"/>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圆角矩形 31"/>
          <p:cNvSpPr/>
          <p:nvPr/>
        </p:nvSpPr>
        <p:spPr bwMode="auto">
          <a:xfrm>
            <a:off x="1907704" y="4005064"/>
            <a:ext cx="1656183" cy="2304256"/>
          </a:xfrm>
          <a:prstGeom prst="roundRect">
            <a:avLst/>
          </a:prstGeom>
          <a:noFill/>
          <a:ln>
            <a:solidFill>
              <a:srgbClr val="00B050"/>
            </a:solid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4</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6</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学期</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每期</a:t>
            </a: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周</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中小学见习</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提交见习报告</a:t>
            </a:r>
            <a:endParaRPr lang="en-US" altLang="zh-CN" sz="2000" b="1" dirty="0">
              <a:solidFill>
                <a:schemeClr val="tx2">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000" b="1" dirty="0">
                <a:solidFill>
                  <a:schemeClr val="tx2">
                    <a:lumMod val="75000"/>
                  </a:schemeClr>
                </a:solidFill>
                <a:latin typeface="微软雅黑" panose="020B0503020204020204" pitchFamily="34" charset="-122"/>
                <a:ea typeface="微软雅黑" panose="020B0503020204020204" pitchFamily="34" charset="-122"/>
              </a:rPr>
              <a:t>80</a:t>
            </a:r>
            <a:r>
              <a:rPr lang="zh-CN" altLang="en-US" sz="2000" b="1" dirty="0">
                <a:solidFill>
                  <a:schemeClr val="tx2">
                    <a:lumMod val="75000"/>
                  </a:schemeClr>
                </a:solidFill>
                <a:latin typeface="微软雅黑" panose="020B0503020204020204" pitchFamily="34" charset="-122"/>
                <a:ea typeface="微软雅黑" panose="020B0503020204020204" pitchFamily="34" charset="-122"/>
              </a:rPr>
              <a:t>分以上合格</a:t>
            </a:r>
            <a:endParaRPr lang="zh-CN" altLang="en-US"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3" name="虚尾箭头 32"/>
          <p:cNvSpPr/>
          <p:nvPr/>
        </p:nvSpPr>
        <p:spPr bwMode="auto">
          <a:xfrm rot="5400000">
            <a:off x="4011690" y="3044578"/>
            <a:ext cx="934371" cy="792088"/>
          </a:xfrm>
          <a:prstGeom prst="stripedRightArrow">
            <a:avLst/>
          </a:prstGeom>
          <a:solidFill>
            <a:srgbClr val="00B0F0">
              <a:alpha val="95000"/>
            </a:srgbClr>
          </a:solidFill>
          <a:ln>
            <a:solidFill>
              <a:srgbClr val="FFFFFF"/>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圆角矩形 33"/>
          <p:cNvSpPr/>
          <p:nvPr/>
        </p:nvSpPr>
        <p:spPr bwMode="auto">
          <a:xfrm>
            <a:off x="3635896" y="4005064"/>
            <a:ext cx="1728192" cy="2304256"/>
          </a:xfrm>
          <a:prstGeom prst="roundRect">
            <a:avLst/>
          </a:prstGeom>
          <a:noFill/>
          <a:ln>
            <a:solidFill>
              <a:srgbClr val="00B0F0"/>
            </a:solid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dirty="0">
                <a:solidFill>
                  <a:srgbClr val="00B0F0"/>
                </a:solidFill>
                <a:latin typeface="微软雅黑" panose="020B0503020204020204" pitchFamily="34" charset="-122"/>
                <a:ea typeface="微软雅黑" panose="020B0503020204020204" pitchFamily="34" charset="-122"/>
              </a:rPr>
              <a:t>7</a:t>
            </a:r>
            <a:r>
              <a:rPr lang="zh-CN" altLang="en-US" b="1" dirty="0">
                <a:solidFill>
                  <a:srgbClr val="00B0F0"/>
                </a:solidFill>
                <a:latin typeface="微软雅黑" panose="020B0503020204020204" pitchFamily="34" charset="-122"/>
                <a:ea typeface="微软雅黑" panose="020B0503020204020204" pitchFamily="34" charset="-122"/>
              </a:rPr>
              <a:t>学期</a:t>
            </a:r>
            <a:endParaRPr lang="en-US" altLang="zh-CN" b="1" dirty="0">
              <a:solidFill>
                <a:srgbClr val="00B0F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dirty="0">
                <a:solidFill>
                  <a:srgbClr val="00B0F0"/>
                </a:solidFill>
                <a:latin typeface="微软雅黑" panose="020B0503020204020204" pitchFamily="34" charset="-122"/>
                <a:ea typeface="微软雅黑" panose="020B0503020204020204" pitchFamily="34" charset="-122"/>
              </a:rPr>
              <a:t>1-12</a:t>
            </a:r>
            <a:r>
              <a:rPr lang="zh-CN" altLang="en-US" b="1" dirty="0">
                <a:solidFill>
                  <a:srgbClr val="00B0F0"/>
                </a:solidFill>
                <a:latin typeface="微软雅黑" panose="020B0503020204020204" pitchFamily="34" charset="-122"/>
                <a:ea typeface="微软雅黑" panose="020B0503020204020204" pitchFamily="34" charset="-122"/>
              </a:rPr>
              <a:t>周</a:t>
            </a:r>
            <a:endParaRPr lang="en-US" altLang="zh-CN" b="1" dirty="0">
              <a:solidFill>
                <a:srgbClr val="00B0F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dirty="0">
                <a:solidFill>
                  <a:srgbClr val="00B0F0"/>
                </a:solidFill>
                <a:latin typeface="微软雅黑" panose="020B0503020204020204" pitchFamily="34" charset="-122"/>
                <a:ea typeface="微软雅黑" panose="020B0503020204020204" pitchFamily="34" charset="-122"/>
              </a:rPr>
              <a:t>1-2</a:t>
            </a:r>
            <a:r>
              <a:rPr lang="zh-CN" altLang="en-US" b="1" dirty="0">
                <a:solidFill>
                  <a:srgbClr val="00B0F0"/>
                </a:solidFill>
                <a:latin typeface="微软雅黑" panose="020B0503020204020204" pitchFamily="34" charset="-122"/>
                <a:ea typeface="微软雅黑" panose="020B0503020204020204" pitchFamily="34" charset="-122"/>
              </a:rPr>
              <a:t>周培训</a:t>
            </a:r>
            <a:endParaRPr lang="en-US" altLang="zh-CN" b="1" dirty="0">
              <a:solidFill>
                <a:srgbClr val="00B0F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dirty="0">
                <a:solidFill>
                  <a:srgbClr val="00B0F0"/>
                </a:solidFill>
                <a:latin typeface="微软雅黑" panose="020B0503020204020204" pitchFamily="34" charset="-122"/>
                <a:ea typeface="微软雅黑" panose="020B0503020204020204" pitchFamily="34" charset="-122"/>
              </a:rPr>
              <a:t>3-12</a:t>
            </a:r>
            <a:r>
              <a:rPr lang="zh-CN" altLang="en-US" b="1" dirty="0">
                <a:solidFill>
                  <a:srgbClr val="00B0F0"/>
                </a:solidFill>
                <a:latin typeface="微软雅黑" panose="020B0503020204020204" pitchFamily="34" charset="-122"/>
                <a:ea typeface="微软雅黑" panose="020B0503020204020204" pitchFamily="34" charset="-122"/>
              </a:rPr>
              <a:t>周中小实习</a:t>
            </a:r>
            <a:endParaRPr lang="en-US" altLang="zh-CN" b="1" dirty="0">
              <a:solidFill>
                <a:srgbClr val="00B0F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rPr>
              <a:t>提交实习手册</a:t>
            </a:r>
            <a:endParaRPr lang="en-US" altLang="zh-CN" b="1" dirty="0">
              <a:solidFill>
                <a:srgbClr val="00B0F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rPr>
              <a:t>实习鉴定表</a:t>
            </a:r>
            <a:endParaRPr lang="en-US" altLang="zh-CN" b="1" dirty="0">
              <a:solidFill>
                <a:srgbClr val="00B0F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dirty="0">
                <a:solidFill>
                  <a:srgbClr val="00B0F0"/>
                </a:solidFill>
                <a:latin typeface="微软雅黑" panose="020B0503020204020204" pitchFamily="34" charset="-122"/>
                <a:ea typeface="微软雅黑" panose="020B0503020204020204" pitchFamily="34" charset="-122"/>
              </a:rPr>
              <a:t>75</a:t>
            </a:r>
            <a:r>
              <a:rPr lang="zh-CN" altLang="en-US" b="1" dirty="0">
                <a:solidFill>
                  <a:srgbClr val="00B0F0"/>
                </a:solidFill>
                <a:latin typeface="微软雅黑" panose="020B0503020204020204" pitchFamily="34" charset="-122"/>
                <a:ea typeface="微软雅黑" panose="020B0503020204020204" pitchFamily="34" charset="-122"/>
              </a:rPr>
              <a:t>分以上合格</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5" name="虚尾箭头 34"/>
          <p:cNvSpPr/>
          <p:nvPr/>
        </p:nvSpPr>
        <p:spPr bwMode="auto">
          <a:xfrm rot="5400000">
            <a:off x="5760677" y="3044578"/>
            <a:ext cx="934371" cy="792088"/>
          </a:xfrm>
          <a:prstGeom prst="stripedRightArrow">
            <a:avLst/>
          </a:prstGeom>
          <a:solidFill>
            <a:srgbClr val="FF6699">
              <a:alpha val="95000"/>
            </a:srgbClr>
          </a:solidFill>
          <a:ln>
            <a:solidFill>
              <a:srgbClr val="FFFFFF"/>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圆角矩形 35"/>
          <p:cNvSpPr/>
          <p:nvPr/>
        </p:nvSpPr>
        <p:spPr bwMode="auto">
          <a:xfrm>
            <a:off x="5436096" y="4005064"/>
            <a:ext cx="1656184" cy="2304256"/>
          </a:xfrm>
          <a:prstGeom prst="roundRect">
            <a:avLst/>
          </a:prstGeom>
          <a:noFill/>
          <a:ln>
            <a:solidFill>
              <a:srgbClr val="FF6699"/>
            </a:solid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第</a:t>
            </a:r>
            <a:r>
              <a:rPr lang="en-US" altLang="zh-CN" sz="1600" b="1" dirty="0">
                <a:solidFill>
                  <a:srgbClr val="FF0000"/>
                </a:solidFill>
                <a:latin typeface="微软雅黑" panose="020B0503020204020204" pitchFamily="34" charset="-122"/>
                <a:ea typeface="微软雅黑" panose="020B0503020204020204" pitchFamily="34" charset="-122"/>
              </a:rPr>
              <a:t>6</a:t>
            </a:r>
            <a:r>
              <a:rPr lang="zh-CN" altLang="en-US" sz="1600" b="1" dirty="0">
                <a:solidFill>
                  <a:srgbClr val="FF0000"/>
                </a:solidFill>
                <a:latin typeface="微软雅黑" panose="020B0503020204020204" pitchFamily="34" charset="-122"/>
                <a:ea typeface="微软雅黑" panose="020B0503020204020204" pitchFamily="34" charset="-122"/>
              </a:rPr>
              <a:t>学期选论文</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指导老师，提交</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论文题目</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第</a:t>
            </a:r>
            <a:r>
              <a:rPr lang="en-US" altLang="zh-CN" sz="1600" b="1" dirty="0">
                <a:solidFill>
                  <a:srgbClr val="FF0000"/>
                </a:solidFill>
                <a:latin typeface="微软雅黑" panose="020B0503020204020204" pitchFamily="34" charset="-122"/>
                <a:ea typeface="微软雅黑" panose="020B0503020204020204" pitchFamily="34" charset="-122"/>
              </a:rPr>
              <a:t>7</a:t>
            </a:r>
            <a:r>
              <a:rPr lang="zh-CN" altLang="en-US" sz="1600" b="1" dirty="0">
                <a:solidFill>
                  <a:srgbClr val="FF0000"/>
                </a:solidFill>
                <a:latin typeface="微软雅黑" panose="020B0503020204020204" pitchFamily="34" charset="-122"/>
                <a:ea typeface="微软雅黑" panose="020B0503020204020204" pitchFamily="34" charset="-122"/>
              </a:rPr>
              <a:t>学期提交开题</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报告、初稿</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第</a:t>
            </a:r>
            <a:r>
              <a:rPr lang="en-US" altLang="zh-CN" sz="1600" b="1" dirty="0">
                <a:solidFill>
                  <a:srgbClr val="FF0000"/>
                </a:solidFill>
                <a:latin typeface="微软雅黑" panose="020B0503020204020204" pitchFamily="34" charset="-122"/>
                <a:ea typeface="微软雅黑" panose="020B0503020204020204" pitchFamily="34" charset="-122"/>
              </a:rPr>
              <a:t>8</a:t>
            </a:r>
            <a:r>
              <a:rPr lang="zh-CN" altLang="en-US" sz="1600" b="1" dirty="0">
                <a:solidFill>
                  <a:srgbClr val="FF0000"/>
                </a:solidFill>
                <a:latin typeface="微软雅黑" panose="020B0503020204020204" pitchFamily="34" charset="-122"/>
                <a:ea typeface="微软雅黑" panose="020B0503020204020204" pitchFamily="34" charset="-122"/>
              </a:rPr>
              <a:t>学期</a:t>
            </a:r>
            <a:r>
              <a:rPr lang="en-US" altLang="zh-CN" sz="1600" b="1" dirty="0">
                <a:solidFill>
                  <a:srgbClr val="FF0000"/>
                </a:solidFill>
                <a:latin typeface="微软雅黑" panose="020B0503020204020204" pitchFamily="34" charset="-122"/>
                <a:ea typeface="微软雅黑" panose="020B0503020204020204" pitchFamily="34" charset="-122"/>
              </a:rPr>
              <a:t>2-3</a:t>
            </a:r>
            <a:r>
              <a:rPr lang="zh-CN" altLang="en-US" sz="1600" b="1" dirty="0">
                <a:solidFill>
                  <a:srgbClr val="FF0000"/>
                </a:solidFill>
                <a:latin typeface="微软雅黑" panose="020B0503020204020204" pitchFamily="34" charset="-122"/>
                <a:ea typeface="微软雅黑" panose="020B0503020204020204" pitchFamily="34" charset="-122"/>
              </a:rPr>
              <a:t>稿及</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rPr>
              <a:t>答辩</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1600" b="1" dirty="0">
                <a:solidFill>
                  <a:srgbClr val="FF0000"/>
                </a:solidFill>
                <a:latin typeface="微软雅黑" panose="020B0503020204020204" pitchFamily="34" charset="-122"/>
                <a:ea typeface="微软雅黑" panose="020B0503020204020204" pitchFamily="34" charset="-122"/>
              </a:rPr>
              <a:t>75</a:t>
            </a:r>
            <a:r>
              <a:rPr lang="zh-CN" altLang="en-US" sz="1600" b="1" dirty="0">
                <a:solidFill>
                  <a:srgbClr val="FF0000"/>
                </a:solidFill>
                <a:latin typeface="微软雅黑" panose="020B0503020204020204" pitchFamily="34" charset="-122"/>
                <a:ea typeface="微软雅黑" panose="020B0503020204020204" pitchFamily="34" charset="-122"/>
              </a:rPr>
              <a:t>分以上合格</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grpSp>
        <p:nvGrpSpPr>
          <p:cNvPr id="27" name="Group 6"/>
          <p:cNvGrpSpPr/>
          <p:nvPr/>
        </p:nvGrpSpPr>
        <p:grpSpPr bwMode="auto">
          <a:xfrm>
            <a:off x="7308304" y="1520825"/>
            <a:ext cx="1362075" cy="1322388"/>
            <a:chOff x="0" y="0"/>
            <a:chExt cx="414" cy="402"/>
          </a:xfrm>
        </p:grpSpPr>
        <p:sp>
          <p:nvSpPr>
            <p:cNvPr id="28" name="AutoShape 7"/>
            <p:cNvSpPr>
              <a:spLocks noChangeArrowheads="1"/>
            </p:cNvSpPr>
            <p:nvPr/>
          </p:nvSpPr>
          <p:spPr bwMode="auto">
            <a:xfrm>
              <a:off x="0" y="0"/>
              <a:ext cx="414" cy="402"/>
            </a:xfrm>
            <a:prstGeom prst="roundRect">
              <a:avLst>
                <a:gd name="adj" fmla="val 11921"/>
              </a:avLst>
            </a:prstGeom>
            <a:solidFill>
              <a:schemeClr val="accent6">
                <a:lumMod val="75000"/>
              </a:schemeClr>
            </a:solidFill>
            <a:ln w="25400">
              <a:solidFill>
                <a:srgbClr val="FFFFFF"/>
              </a:solidFill>
              <a:round/>
            </a:ln>
            <a:effectLst>
              <a:outerShdw dist="53882" dir="2700000" algn="ctr" rotWithShape="0">
                <a:srgbClr val="000000">
                  <a:alpha val="50000"/>
                </a:srgbClr>
              </a:outerShdw>
            </a:effec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sp>
          <p:nvSpPr>
            <p:cNvPr id="29" name="Freeform 8"/>
            <p:cNvSpPr/>
            <p:nvPr/>
          </p:nvSpPr>
          <p:spPr bwMode="auto">
            <a:xfrm>
              <a:off x="27" y="29"/>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flip="none" rotWithShape="1">
              <a:gsLst>
                <a:gs pos="2000">
                  <a:schemeClr val="accent6">
                    <a:lumMod val="40000"/>
                    <a:lumOff val="60000"/>
                    <a:alpha val="61000"/>
                  </a:schemeClr>
                </a:gs>
                <a:gs pos="50000">
                  <a:schemeClr val="accent6">
                    <a:lumMod val="60000"/>
                    <a:lumOff val="40000"/>
                  </a:schemeClr>
                </a:gs>
                <a:gs pos="100000">
                  <a:srgbClr val="FFFFFF">
                    <a:alpha val="0"/>
                  </a:srgbClr>
                </a:gs>
              </a:gsLst>
              <a:lin ang="189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sp>
        <p:nvSpPr>
          <p:cNvPr id="30" name="Rectangle 9"/>
          <p:cNvSpPr>
            <a:spLocks noChangeArrowheads="1"/>
          </p:cNvSpPr>
          <p:nvPr/>
        </p:nvSpPr>
        <p:spPr bwMode="auto">
          <a:xfrm>
            <a:off x="7591117" y="1733550"/>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rPr>
              <a:t>创新</a:t>
            </a:r>
            <a:endParaRPr lang="en-US" altLang="zh-CN" sz="2800" b="1" dirty="0" smtClean="0">
              <a:solidFill>
                <a:srgbClr val="FFFFFF"/>
              </a:solidFill>
              <a:latin typeface="微软雅黑" panose="020B0503020204020204" pitchFamily="34" charset="-122"/>
              <a:ea typeface="微软雅黑" panose="020B0503020204020204" pitchFamily="34" charset="-122"/>
            </a:endParaRPr>
          </a:p>
          <a:p>
            <a:r>
              <a:rPr lang="zh-CN" altLang="en-US" sz="2800" b="1" dirty="0" smtClean="0">
                <a:solidFill>
                  <a:srgbClr val="FFFFFF"/>
                </a:solidFill>
                <a:latin typeface="微软雅黑" panose="020B0503020204020204" pitchFamily="34" charset="-122"/>
                <a:ea typeface="微软雅黑" panose="020B0503020204020204" pitchFamily="34" charset="-122"/>
              </a:rPr>
              <a:t>创业</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37" name="虚尾箭头 36"/>
          <p:cNvSpPr/>
          <p:nvPr/>
        </p:nvSpPr>
        <p:spPr bwMode="auto">
          <a:xfrm rot="5400000">
            <a:off x="7498494" y="3044578"/>
            <a:ext cx="934371" cy="792088"/>
          </a:xfrm>
          <a:prstGeom prst="stripedRightArrow">
            <a:avLst/>
          </a:prstGeom>
          <a:solidFill>
            <a:schemeClr val="accent6">
              <a:lumMod val="60000"/>
              <a:lumOff val="40000"/>
              <a:alpha val="95000"/>
            </a:schemeClr>
          </a:solidFill>
          <a:ln>
            <a:solidFill>
              <a:srgbClr val="FFFFFF"/>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圆角矩形 37"/>
          <p:cNvSpPr/>
          <p:nvPr/>
        </p:nvSpPr>
        <p:spPr bwMode="auto">
          <a:xfrm>
            <a:off x="7164288" y="4005064"/>
            <a:ext cx="1656184" cy="2304256"/>
          </a:xfrm>
          <a:prstGeom prst="roundRect">
            <a:avLst/>
          </a:prstGeom>
          <a:noFill/>
          <a:ln>
            <a:solidFill>
              <a:schemeClr val="accent6">
                <a:lumMod val="60000"/>
                <a:lumOff val="40000"/>
              </a:schemeClr>
            </a:solid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创新创业培训</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科技创新</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专业技能</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社会实践</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rPr>
              <a:t>4</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个学分</a:t>
            </a:r>
            <a:endParaRPr lang="en-US" altLang="zh-CN" sz="2000"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500" fill="hold"/>
                                        <p:tgtEl>
                                          <p:spTgt spid="29697"/>
                                        </p:tgtEl>
                                        <p:attrNameLst>
                                          <p:attrName>ppt_x</p:attrName>
                                        </p:attrNameLst>
                                      </p:cBhvr>
                                      <p:tavLst>
                                        <p:tav tm="0">
                                          <p:val>
                                            <p:strVal val="#ppt_x-.2"/>
                                          </p:val>
                                        </p:tav>
                                        <p:tav tm="100000">
                                          <p:val>
                                            <p:strVal val="#ppt_x"/>
                                          </p:val>
                                        </p:tav>
                                      </p:tavLst>
                                    </p:anim>
                                    <p:anim calcmode="lin" valueType="num">
                                      <p:cBhvr>
                                        <p:cTn id="8" dur="500" fill="hold"/>
                                        <p:tgtEl>
                                          <p:spTgt spid="29697"/>
                                        </p:tgtEl>
                                        <p:attrNameLst>
                                          <p:attrName>ppt_y</p:attrName>
                                        </p:attrNameLst>
                                      </p:cBhvr>
                                      <p:tavLst>
                                        <p:tav tm="0">
                                          <p:val>
                                            <p:strVal val="#ppt_y"/>
                                          </p:val>
                                        </p:tav>
                                        <p:tav tm="100000">
                                          <p:val>
                                            <p:strVal val="#ppt_y"/>
                                          </p:val>
                                        </p:tav>
                                      </p:tavLst>
                                    </p:anim>
                                    <p:animEffect transition="in" filter="wipe(right)" prLst="gradientSize: 0.1">
                                      <p:cBhvr>
                                        <p:cTn id="9" dur="500"/>
                                        <p:tgtEl>
                                          <p:spTgt spid="2969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9704"/>
                                        </p:tgtEl>
                                        <p:attrNameLst>
                                          <p:attrName>style.visibility</p:attrName>
                                        </p:attrNameLst>
                                      </p:cBhvr>
                                      <p:to>
                                        <p:strVal val="visible"/>
                                      </p:to>
                                    </p:set>
                                    <p:anim calcmode="lin" valueType="num">
                                      <p:cBhvr additive="base">
                                        <p:cTn id="18" dur="500" fill="hold"/>
                                        <p:tgtEl>
                                          <p:spTgt spid="29704"/>
                                        </p:tgtEl>
                                        <p:attrNameLst>
                                          <p:attrName>ppt_x</p:attrName>
                                        </p:attrNameLst>
                                      </p:cBhvr>
                                      <p:tavLst>
                                        <p:tav tm="0">
                                          <p:val>
                                            <p:strVal val="0-#ppt_w/2"/>
                                          </p:val>
                                        </p:tav>
                                        <p:tav tm="100000">
                                          <p:val>
                                            <p:strVal val="#ppt_x"/>
                                          </p:val>
                                        </p:tav>
                                      </p:tavLst>
                                    </p:anim>
                                    <p:anim calcmode="lin" valueType="num">
                                      <p:cBhvr additive="base">
                                        <p:cTn id="19" dur="500" fill="hold"/>
                                        <p:tgtEl>
                                          <p:spTgt spid="2970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9711"/>
                                        </p:tgtEl>
                                        <p:attrNameLst>
                                          <p:attrName>style.visibility</p:attrName>
                                        </p:attrNameLst>
                                      </p:cBhvr>
                                      <p:to>
                                        <p:strVal val="visible"/>
                                      </p:to>
                                    </p:set>
                                    <p:anim calcmode="lin" valueType="num">
                                      <p:cBhvr additive="base">
                                        <p:cTn id="30" dur="500" fill="hold"/>
                                        <p:tgtEl>
                                          <p:spTgt spid="29711"/>
                                        </p:tgtEl>
                                        <p:attrNameLst>
                                          <p:attrName>ppt_x</p:attrName>
                                        </p:attrNameLst>
                                      </p:cBhvr>
                                      <p:tavLst>
                                        <p:tav tm="0">
                                          <p:val>
                                            <p:strVal val="0-#ppt_w/2"/>
                                          </p:val>
                                        </p:tav>
                                        <p:tav tm="100000">
                                          <p:val>
                                            <p:strVal val="#ppt_x"/>
                                          </p:val>
                                        </p:tav>
                                      </p:tavLst>
                                    </p:anim>
                                    <p:anim calcmode="lin" valueType="num">
                                      <p:cBhvr additive="base">
                                        <p:cTn id="31" dur="500" fill="hold"/>
                                        <p:tgtEl>
                                          <p:spTgt spid="297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9712"/>
                                        </p:tgtEl>
                                        <p:attrNameLst>
                                          <p:attrName>style.visibility</p:attrName>
                                        </p:attrNameLst>
                                      </p:cBhvr>
                                      <p:to>
                                        <p:strVal val="visible"/>
                                      </p:to>
                                    </p:set>
                                    <p:anim calcmode="lin" valueType="num">
                                      <p:cBhvr additive="base">
                                        <p:cTn id="34" dur="500" fill="hold"/>
                                        <p:tgtEl>
                                          <p:spTgt spid="29712"/>
                                        </p:tgtEl>
                                        <p:attrNameLst>
                                          <p:attrName>ppt_x</p:attrName>
                                        </p:attrNameLst>
                                      </p:cBhvr>
                                      <p:tavLst>
                                        <p:tav tm="0">
                                          <p:val>
                                            <p:strVal val="0-#ppt_w/2"/>
                                          </p:val>
                                        </p:tav>
                                        <p:tav tm="100000">
                                          <p:val>
                                            <p:strVal val="#ppt_x"/>
                                          </p:val>
                                        </p:tav>
                                      </p:tavLst>
                                    </p:anim>
                                    <p:anim calcmode="lin" valueType="num">
                                      <p:cBhvr additive="base">
                                        <p:cTn id="35" dur="500" fill="hold"/>
                                        <p:tgtEl>
                                          <p:spTgt spid="2971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0-#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500"/>
                                        <p:tgtEl>
                                          <p:spTgt spid="2"/>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500"/>
                                        <p:tgtEl>
                                          <p:spTgt spid="33"/>
                                        </p:tgtEl>
                                      </p:cBhvr>
                                    </p:animEffec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up)">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up)">
                                      <p:cBhvr>
                                        <p:cTn id="75" dur="500"/>
                                        <p:tgtEl>
                                          <p:spTgt spid="35"/>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up)">
                                      <p:cBhvr>
                                        <p:cTn id="79" dur="500"/>
                                        <p:tgtEl>
                                          <p:spTgt spid="36"/>
                                        </p:tgtEl>
                                      </p:cBhvr>
                                    </p:animEffect>
                                  </p:childTnLst>
                                </p:cTn>
                              </p:par>
                              <p:par>
                                <p:cTn id="80" presetID="2" presetClass="entr" presetSubtype="8"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0-#ppt_w/2"/>
                                          </p:val>
                                        </p:tav>
                                        <p:tav tm="100000">
                                          <p:val>
                                            <p:strVal val="#ppt_x"/>
                                          </p:val>
                                        </p:tav>
                                      </p:tavLst>
                                    </p:anim>
                                    <p:anim calcmode="lin" valueType="num">
                                      <p:cBhvr additive="base">
                                        <p:cTn id="83" dur="500" fill="hold"/>
                                        <p:tgtEl>
                                          <p:spTgt spid="27"/>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0-#ppt_w/2"/>
                                          </p:val>
                                        </p:tav>
                                        <p:tav tm="100000">
                                          <p:val>
                                            <p:strVal val="#ppt_x"/>
                                          </p:val>
                                        </p:tav>
                                      </p:tavLst>
                                    </p:anim>
                                    <p:anim calcmode="lin" valueType="num">
                                      <p:cBhvr additive="base">
                                        <p:cTn id="8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up)">
                                      <p:cBhvr>
                                        <p:cTn id="92" dur="500"/>
                                        <p:tgtEl>
                                          <p:spTgt spid="37"/>
                                        </p:tgtEl>
                                      </p:cBhvr>
                                    </p:animEffect>
                                  </p:childTnLst>
                                </p:cTn>
                              </p:par>
                            </p:childTnLst>
                          </p:cTn>
                        </p:par>
                        <p:par>
                          <p:cTn id="93" fill="hold">
                            <p:stCondLst>
                              <p:cond delay="500"/>
                            </p:stCondLst>
                            <p:childTnLst>
                              <p:par>
                                <p:cTn id="94" presetID="22" presetClass="entr" presetSubtype="1"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up)">
                                      <p:cBhvr>
                                        <p:cTn id="9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P spid="29704" grpId="0"/>
      <p:bldP spid="29711" grpId="0"/>
      <p:bldP spid="29712" grpId="0"/>
      <p:bldP spid="25" grpId="0"/>
      <p:bldP spid="2" grpId="0" animBg="1"/>
      <p:bldP spid="4" grpId="0" animBg="1"/>
      <p:bldP spid="31" grpId="0" animBg="1"/>
      <p:bldP spid="32" grpId="0" animBg="1"/>
      <p:bldP spid="33" grpId="0" animBg="1"/>
      <p:bldP spid="34" grpId="0" animBg="1"/>
      <p:bldP spid="35" grpId="0" animBg="1"/>
      <p:bldP spid="36" grpId="0" animBg="1"/>
      <p:bldP spid="30" grpId="0"/>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957828"/>
            <a:ext cx="1008112" cy="2397621"/>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创新创业</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2127672" y="1196752"/>
            <a:ext cx="2160000" cy="79208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b="1" dirty="0" smtClean="0"/>
              <a:t>科技创新</a:t>
            </a:r>
            <a:endParaRPr lang="zh-CN" altLang="en-US" sz="2800" b="1" dirty="0"/>
          </a:p>
        </p:txBody>
      </p:sp>
      <p:sp>
        <p:nvSpPr>
          <p:cNvPr id="5" name="圆角矩形 4"/>
          <p:cNvSpPr/>
          <p:nvPr/>
        </p:nvSpPr>
        <p:spPr>
          <a:xfrm>
            <a:off x="2127672" y="4293096"/>
            <a:ext cx="2160000" cy="79208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b="1" dirty="0" smtClean="0"/>
              <a:t>社会实践</a:t>
            </a:r>
            <a:endParaRPr lang="zh-CN" altLang="en-US" sz="2800" b="1" dirty="0"/>
          </a:p>
        </p:txBody>
      </p:sp>
      <p:grpSp>
        <p:nvGrpSpPr>
          <p:cNvPr id="9" name="组合 8"/>
          <p:cNvGrpSpPr/>
          <p:nvPr/>
        </p:nvGrpSpPr>
        <p:grpSpPr>
          <a:xfrm>
            <a:off x="1835696" y="1592796"/>
            <a:ext cx="288032" cy="3127685"/>
            <a:chOff x="1835696" y="1592796"/>
            <a:chExt cx="288032" cy="3127685"/>
          </a:xfrm>
        </p:grpSpPr>
        <p:sp>
          <p:nvSpPr>
            <p:cNvPr id="6" name="左大括号 5"/>
            <p:cNvSpPr/>
            <p:nvPr/>
          </p:nvSpPr>
          <p:spPr>
            <a:xfrm>
              <a:off x="1835696" y="1592796"/>
              <a:ext cx="288032" cy="312768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 name="直接连接符 7"/>
            <p:cNvCxnSpPr/>
            <p:nvPr/>
          </p:nvCxnSpPr>
          <p:spPr>
            <a:xfrm>
              <a:off x="1979712" y="3156639"/>
              <a:ext cx="1440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圆角矩形 9"/>
          <p:cNvSpPr/>
          <p:nvPr/>
        </p:nvSpPr>
        <p:spPr>
          <a:xfrm>
            <a:off x="2127672" y="2760595"/>
            <a:ext cx="2160000" cy="79208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800" b="1" dirty="0" smtClean="0"/>
              <a:t>专业技能</a:t>
            </a:r>
            <a:endParaRPr lang="zh-CN" altLang="en-US" sz="2800" b="1" dirty="0"/>
          </a:p>
        </p:txBody>
      </p:sp>
      <p:sp>
        <p:nvSpPr>
          <p:cNvPr id="11" name="圆角矩形 10"/>
          <p:cNvSpPr/>
          <p:nvPr/>
        </p:nvSpPr>
        <p:spPr>
          <a:xfrm>
            <a:off x="4512320" y="908720"/>
            <a:ext cx="3240360"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dirty="0" smtClean="0"/>
              <a:t>    </a:t>
            </a:r>
            <a:r>
              <a:rPr lang="zh-CN" altLang="en-US" b="1" dirty="0" smtClean="0"/>
              <a:t>参加科技活动获奖、主持研究项目、公开发表论文、研究成果奖、国家专利等。</a:t>
            </a:r>
            <a:endParaRPr lang="zh-CN" altLang="en-US" b="1" dirty="0"/>
          </a:p>
        </p:txBody>
      </p:sp>
      <p:sp>
        <p:nvSpPr>
          <p:cNvPr id="12" name="圆角矩形 11"/>
          <p:cNvSpPr/>
          <p:nvPr/>
        </p:nvSpPr>
        <p:spPr>
          <a:xfrm>
            <a:off x="4512320" y="2420888"/>
            <a:ext cx="3240360" cy="1440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dirty="0" smtClean="0"/>
              <a:t>    </a:t>
            </a:r>
            <a:r>
              <a:rPr lang="zh-CN" altLang="en-US" b="1" dirty="0" smtClean="0"/>
              <a:t>参加学科竞赛，获校级及其以上奖励和各类国家职业资格证书或专业技术资格证。</a:t>
            </a:r>
            <a:endParaRPr lang="zh-CN" altLang="en-US" b="1" dirty="0"/>
          </a:p>
        </p:txBody>
      </p:sp>
      <p:sp>
        <p:nvSpPr>
          <p:cNvPr id="13" name="圆角矩形 12"/>
          <p:cNvSpPr/>
          <p:nvPr/>
        </p:nvSpPr>
        <p:spPr>
          <a:xfrm>
            <a:off x="4499992" y="4077072"/>
            <a:ext cx="3252688"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dirty="0" smtClean="0"/>
              <a:t>    </a:t>
            </a:r>
            <a:r>
              <a:rPr lang="zh-CN" altLang="en-US" dirty="0" smtClean="0"/>
              <a:t>各类社会实践受到国家级、省部级和学校表彰。校园文化活动竞赛。自主创业活动。</a:t>
            </a:r>
            <a:r>
              <a:rPr lang="en-US" altLang="zh-CN" dirty="0" smtClean="0"/>
              <a:t>GYB</a:t>
            </a:r>
            <a:r>
              <a:rPr lang="zh-CN" altLang="en-US" dirty="0" smtClean="0"/>
              <a:t>或</a:t>
            </a:r>
            <a:r>
              <a:rPr lang="en-US" altLang="zh-CN" dirty="0" smtClean="0"/>
              <a:t>SYB</a:t>
            </a:r>
            <a:r>
              <a:rPr lang="zh-CN" altLang="en-US" dirty="0" smtClean="0"/>
              <a:t>培训。其他社会活动。</a:t>
            </a:r>
            <a:endParaRPr lang="zh-CN" altLang="en-US" b="1" dirty="0" smtClean="0"/>
          </a:p>
        </p:txBody>
      </p:sp>
      <p:sp>
        <p:nvSpPr>
          <p:cNvPr id="14" name="圆角矩形 13"/>
          <p:cNvSpPr/>
          <p:nvPr/>
        </p:nvSpPr>
        <p:spPr>
          <a:xfrm>
            <a:off x="1475656" y="5589240"/>
            <a:ext cx="5976664" cy="93610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sz="2800" b="1" dirty="0" smtClean="0"/>
              <a:t>每年</a:t>
            </a:r>
            <a:r>
              <a:rPr lang="en-US" altLang="zh-CN" sz="2800" b="1" dirty="0" smtClean="0"/>
              <a:t>3</a:t>
            </a:r>
            <a:r>
              <a:rPr lang="zh-CN" altLang="en-US" sz="2800" b="1" dirty="0" smtClean="0"/>
              <a:t>月填写</a:t>
            </a:r>
            <a:r>
              <a:rPr lang="en-US" altLang="zh-CN" sz="2800" b="1" dirty="0" smtClean="0"/>
              <a:t>《</a:t>
            </a:r>
            <a:r>
              <a:rPr lang="zh-CN" altLang="en-US" sz="2800" b="1" dirty="0" smtClean="0"/>
              <a:t>吉首大学本科学生创新实践学分申请表</a:t>
            </a:r>
            <a:r>
              <a:rPr lang="en-US" altLang="zh-CN" sz="2800" b="1" dirty="0" smtClean="0"/>
              <a:t>》</a:t>
            </a:r>
            <a:endParaRPr lang="zh-CN" altLang="en-US" sz="2800" b="1" dirty="0"/>
          </a:p>
        </p:txBody>
      </p:sp>
      <p:cxnSp>
        <p:nvCxnSpPr>
          <p:cNvPr id="16" name="直接连接符 15"/>
          <p:cNvCxnSpPr>
            <a:stCxn id="3" idx="3"/>
            <a:endCxn id="11" idx="1"/>
          </p:cNvCxnSpPr>
          <p:nvPr/>
        </p:nvCxnSpPr>
        <p:spPr>
          <a:xfrm>
            <a:off x="4287672" y="1592796"/>
            <a:ext cx="2246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83968" y="3156639"/>
            <a:ext cx="2246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83968" y="4720481"/>
            <a:ext cx="2246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19872" y="2636912"/>
            <a:ext cx="2304256" cy="1341656"/>
          </a:xfrm>
          <a:prstGeom prst="roundRect">
            <a:avLst>
              <a:gd name="adj" fmla="val 50000"/>
            </a:avLst>
          </a:prstGeom>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800" b="1" dirty="0" smtClean="0">
                <a:solidFill>
                  <a:schemeClr val="bg1"/>
                </a:solidFill>
                <a:latin typeface="华文行楷" panose="02010800040101010101" pitchFamily="2" charset="-122"/>
                <a:ea typeface="华文行楷" panose="02010800040101010101" pitchFamily="2" charset="-122"/>
              </a:rPr>
              <a:t>学生手册</a:t>
            </a:r>
            <a:endParaRPr lang="en-US" altLang="zh-CN" sz="2800" b="1" dirty="0" smtClean="0">
              <a:solidFill>
                <a:schemeClr val="bg1"/>
              </a:solidFill>
              <a:latin typeface="华文行楷" panose="02010800040101010101" pitchFamily="2" charset="-122"/>
              <a:ea typeface="华文行楷" panose="02010800040101010101" pitchFamily="2" charset="-122"/>
            </a:endParaRPr>
          </a:p>
          <a:p>
            <a:pPr algn="ctr"/>
            <a:r>
              <a:rPr lang="en-US" altLang="zh-CN" sz="2800" b="1" dirty="0" smtClean="0">
                <a:solidFill>
                  <a:schemeClr val="bg1"/>
                </a:solidFill>
                <a:latin typeface="华文行楷" panose="02010800040101010101" pitchFamily="2" charset="-122"/>
                <a:ea typeface="华文行楷" panose="02010800040101010101" pitchFamily="2" charset="-122"/>
              </a:rPr>
              <a:t>P235</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11" grpId="0" animBg="1"/>
      <p:bldP spid="12" grpId="0" animBg="1"/>
      <p:bldP spid="13" grpId="0" animBg="1"/>
      <p:bldP spid="14"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标题 1"/>
          <p:cNvSpPr>
            <a:spLocks noGrp="1" noChangeArrowheads="1"/>
          </p:cNvSpPr>
          <p:nvPr>
            <p:ph type="title" idx="4294967295"/>
          </p:nvPr>
        </p:nvSpPr>
        <p:spPr>
          <a:xfrm>
            <a:off x="1619672" y="274638"/>
            <a:ext cx="5544616" cy="850106"/>
          </a:xfrm>
          <a:prstGeom prst="roundRect">
            <a:avLst>
              <a:gd name="adj" fmla="val 50000"/>
            </a:avLst>
          </a:prstGeom>
          <a:ln>
            <a:solidFill>
              <a:srgbClr val="00B050"/>
            </a:solidFill>
          </a:ln>
        </p:spPr>
        <p:txBody>
          <a:bodyPr>
            <a:normAutofit fontScale="90000"/>
          </a:bodyPr>
          <a:lstStyle/>
          <a:p>
            <a:pPr eaLnBrk="1" hangingPunct="1"/>
            <a:r>
              <a:rPr lang="zh-CN" altLang="en-US" b="1" dirty="0" smtClean="0">
                <a:solidFill>
                  <a:srgbClr val="0070C0"/>
                </a:solidFill>
                <a:latin typeface="微软雅黑" panose="020B0503020204020204" pitchFamily="34" charset="-122"/>
                <a:ea typeface="微软雅黑" panose="020B0503020204020204" pitchFamily="34" charset="-122"/>
              </a:rPr>
              <a:t>五、青果系统的使用</a:t>
            </a:r>
            <a:endParaRPr lang="zh-CN" altLang="en-US" b="1" dirty="0" smtClean="0">
              <a:solidFill>
                <a:srgbClr val="0070C0"/>
              </a:solidFill>
              <a:latin typeface="微软雅黑" panose="020B0503020204020204" pitchFamily="34" charset="-122"/>
              <a:ea typeface="微软雅黑" panose="020B0503020204020204" pitchFamily="34" charset="-122"/>
            </a:endParaRPr>
          </a:p>
        </p:txBody>
      </p:sp>
      <p:sp>
        <p:nvSpPr>
          <p:cNvPr id="24579" name="矩形 3"/>
          <p:cNvSpPr>
            <a:spLocks noChangeArrowheads="1"/>
          </p:cNvSpPr>
          <p:nvPr/>
        </p:nvSpPr>
        <p:spPr bwMode="auto">
          <a:xfrm>
            <a:off x="642938" y="1428750"/>
            <a:ext cx="7673478"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defRPr/>
            </a:pPr>
            <a:r>
              <a:rPr lang="zh-CN" altLang="en-US" sz="1800" dirty="0" smtClean="0">
                <a:solidFill>
                  <a:schemeClr val="tx1"/>
                </a:solidFill>
                <a:ea typeface="宋体" panose="02010600030101010101" pitchFamily="2" charset="-122"/>
              </a:rPr>
              <a:t>           </a:t>
            </a:r>
            <a:endParaRPr lang="en-US" altLang="zh-CN" sz="2800" b="1" dirty="0" smtClean="0">
              <a:solidFill>
                <a:srgbClr val="0000FF"/>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en-US" altLang="zh-CN" sz="2800" b="1" dirty="0" smtClean="0">
                <a:solidFill>
                  <a:srgbClr val="0000FF"/>
                </a:solidFill>
                <a:effectLst>
                  <a:outerShdw blurRad="38100" dist="38100" dir="2700000" algn="tl">
                    <a:srgbClr val="C0C0C0"/>
                  </a:outerShdw>
                </a:effectLst>
                <a:ea typeface="宋体" panose="02010600030101010101" pitchFamily="2" charset="-122"/>
              </a:rPr>
              <a:t>   </a:t>
            </a:r>
            <a:r>
              <a:rPr lang="zh-CN" altLang="en-US" sz="2800" b="1" dirty="0" smtClean="0">
                <a:solidFill>
                  <a:srgbClr val="C00000"/>
                </a:solidFill>
                <a:effectLst>
                  <a:outerShdw blurRad="38100" dist="38100" dir="2700000" algn="tl">
                    <a:srgbClr val="C0C0C0"/>
                  </a:outerShdw>
                </a:effectLst>
                <a:ea typeface="宋体" panose="02010600030101010101" pitchFamily="2" charset="-122"/>
              </a:rPr>
              <a:t>网址：</a:t>
            </a:r>
            <a:r>
              <a:rPr lang="en-US" altLang="zh-CN" sz="2800" b="1" dirty="0" smtClean="0">
                <a:solidFill>
                  <a:srgbClr val="C00000"/>
                </a:solidFill>
                <a:effectLst>
                  <a:outerShdw blurRad="38100" dist="38100" dir="2700000" algn="tl">
                    <a:srgbClr val="C0C0C0"/>
                  </a:outerShdw>
                </a:effectLst>
                <a:ea typeface="宋体" panose="02010600030101010101" pitchFamily="2" charset="-122"/>
                <a:hlinkClick r:id="rId1"/>
              </a:rPr>
              <a:t>http://jwc.jsu.edu.cn</a:t>
            </a: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en-US" altLang="zh-CN" sz="2800" b="1" dirty="0" smtClean="0">
                <a:solidFill>
                  <a:srgbClr val="C00000"/>
                </a:solidFill>
                <a:effectLst>
                  <a:outerShdw blurRad="38100" dist="38100" dir="2700000" algn="tl">
                    <a:srgbClr val="C0C0C0"/>
                  </a:outerShdw>
                </a:effectLst>
                <a:ea typeface="宋体" panose="02010600030101010101" pitchFamily="2" charset="-122"/>
              </a:rPr>
              <a:t>   </a:t>
            </a:r>
            <a:r>
              <a:rPr lang="zh-CN" altLang="en-US" sz="2800" b="1" dirty="0" smtClean="0">
                <a:solidFill>
                  <a:srgbClr val="C00000"/>
                </a:solidFill>
                <a:effectLst>
                  <a:outerShdw blurRad="38100" dist="38100" dir="2700000" algn="tl">
                    <a:srgbClr val="C0C0C0"/>
                  </a:outerShdw>
                </a:effectLst>
                <a:ea typeface="宋体" panose="02010600030101010101" pitchFamily="2" charset="-122"/>
              </a:rPr>
              <a:t>用户名：学号</a:t>
            </a: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en-US" altLang="zh-CN" sz="2800" b="1" dirty="0" smtClean="0">
                <a:solidFill>
                  <a:srgbClr val="0000FF"/>
                </a:solidFill>
                <a:effectLst>
                  <a:outerShdw blurRad="38100" dist="38100" dir="2700000" algn="tl">
                    <a:srgbClr val="C0C0C0"/>
                  </a:outerShdw>
                </a:effectLst>
                <a:ea typeface="宋体" panose="02010600030101010101" pitchFamily="2" charset="-122"/>
              </a:rPr>
              <a:t>   </a:t>
            </a:r>
            <a:r>
              <a:rPr lang="zh-CN" altLang="en-US" sz="2800" b="1" dirty="0" smtClean="0">
                <a:solidFill>
                  <a:srgbClr val="C00000"/>
                </a:solidFill>
                <a:effectLst>
                  <a:outerShdw blurRad="38100" dist="38100" dir="2700000" algn="tl">
                    <a:srgbClr val="C0C0C0"/>
                  </a:outerShdw>
                </a:effectLst>
                <a:ea typeface="宋体" panose="02010600030101010101" pitchFamily="2" charset="-122"/>
              </a:rPr>
              <a:t>密码：</a:t>
            </a:r>
            <a:r>
              <a:rPr lang="en-US" altLang="zh-CN" sz="2800" b="1" dirty="0" smtClean="0">
                <a:solidFill>
                  <a:srgbClr val="C00000"/>
                </a:solidFill>
                <a:effectLst>
                  <a:outerShdw blurRad="38100" dist="38100" dir="2700000" algn="tl">
                    <a:srgbClr val="C0C0C0"/>
                  </a:outerShdw>
                </a:effectLst>
                <a:ea typeface="宋体" panose="02010600030101010101" pitchFamily="2" charset="-122"/>
              </a:rPr>
              <a:t>**（</a:t>
            </a:r>
            <a:r>
              <a:rPr lang="zh-CN" altLang="en-US" sz="2800" b="1" dirty="0" smtClean="0">
                <a:solidFill>
                  <a:srgbClr val="C00000"/>
                </a:solidFill>
                <a:effectLst>
                  <a:outerShdw blurRad="38100" dist="38100" dir="2700000" algn="tl">
                    <a:srgbClr val="C0C0C0"/>
                  </a:outerShdw>
                </a:effectLst>
                <a:ea typeface="宋体" panose="02010600030101010101" pitchFamily="2" charset="-122"/>
              </a:rPr>
              <a:t>初始化密码为身份证后六位）</a:t>
            </a: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endParaRPr lang="en-US" altLang="zh-CN" sz="2800" b="1" dirty="0" smtClean="0">
              <a:solidFill>
                <a:srgbClr val="0000FF"/>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zh-CN" altLang="en-US" sz="2800" b="1"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常用的功能有：</a:t>
            </a:r>
            <a:endParaRPr lang="en-US" altLang="zh-CN" sz="2800" b="1"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eaLnBrk="1" hangingPunct="1">
              <a:lnSpc>
                <a:spcPct val="150000"/>
              </a:lnSpc>
              <a:spcBef>
                <a:spcPct val="0"/>
              </a:spcBef>
              <a:buFontTx/>
              <a:buNone/>
              <a:defRPr/>
            </a:pPr>
            <a:r>
              <a:rPr lang="en-US" altLang="zh-CN" sz="2800" b="1" dirty="0" smtClean="0">
                <a:solidFill>
                  <a:srgbClr val="0000FF"/>
                </a:solidFill>
                <a:effectLst>
                  <a:outerShdw blurRad="38100" dist="38100" dir="2700000" algn="tl">
                    <a:srgbClr val="C0C0C0"/>
                  </a:outerShdw>
                </a:effectLst>
                <a:ea typeface="宋体" panose="02010600030101010101" pitchFamily="2" charset="-122"/>
              </a:rPr>
              <a:t>        </a:t>
            </a:r>
            <a:r>
              <a:rPr lang="zh-CN" altLang="en-US" sz="2800" b="1" dirty="0" smtClean="0">
                <a:solidFill>
                  <a:schemeClr val="tx1"/>
                </a:solidFill>
                <a:effectLst>
                  <a:outerShdw blurRad="38100" dist="38100" dir="2700000" algn="tl">
                    <a:srgbClr val="C0C0C0"/>
                  </a:outerShdw>
                </a:effectLst>
                <a:ea typeface="宋体" panose="02010600030101010101" pitchFamily="2" charset="-122"/>
              </a:rPr>
              <a:t>网上选课、各种报名、课表查询、成绩查询、考试安排表、网上评教、个人信息查询</a:t>
            </a:r>
            <a:endParaRPr lang="zh-CN" altLang="en-US" sz="2800" b="1" dirty="0" smtClean="0">
              <a:solidFill>
                <a:schemeClr val="tx1"/>
              </a:solidFill>
              <a:effectLst>
                <a:outerShdw blurRad="38100" dist="38100" dir="2700000" algn="tl">
                  <a:srgbClr val="C0C0C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p:cTn id="7" dur="500" fill="hold"/>
                                        <p:tgtEl>
                                          <p:spTgt spid="31745"/>
                                        </p:tgtEl>
                                        <p:attrNameLst>
                                          <p:attrName>ppt_x</p:attrName>
                                        </p:attrNameLst>
                                      </p:cBhvr>
                                      <p:tavLst>
                                        <p:tav tm="0">
                                          <p:val>
                                            <p:strVal val="#ppt_x-.2"/>
                                          </p:val>
                                        </p:tav>
                                        <p:tav tm="100000">
                                          <p:val>
                                            <p:strVal val="#ppt_x"/>
                                          </p:val>
                                        </p:tav>
                                      </p:tavLst>
                                    </p:anim>
                                    <p:anim calcmode="lin" valueType="num">
                                      <p:cBhvr>
                                        <p:cTn id="8" dur="500" fill="hold"/>
                                        <p:tgtEl>
                                          <p:spTgt spid="31745"/>
                                        </p:tgtEl>
                                        <p:attrNameLst>
                                          <p:attrName>ppt_y</p:attrName>
                                        </p:attrNameLst>
                                      </p:cBhvr>
                                      <p:tavLst>
                                        <p:tav tm="0">
                                          <p:val>
                                            <p:strVal val="#ppt_y"/>
                                          </p:val>
                                        </p:tav>
                                        <p:tav tm="100000">
                                          <p:val>
                                            <p:strVal val="#ppt_y"/>
                                          </p:val>
                                        </p:tav>
                                      </p:tavLst>
                                    </p:anim>
                                    <p:animEffect transition="in" filter="wipe(right)" prLst="gradientSize: 0.1">
                                      <p:cBhvr>
                                        <p:cTn id="9"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矩形 3"/>
          <p:cNvSpPr>
            <a:spLocks noChangeArrowheads="1"/>
          </p:cNvSpPr>
          <p:nvPr/>
        </p:nvSpPr>
        <p:spPr bwMode="auto">
          <a:xfrm>
            <a:off x="642938" y="1428750"/>
            <a:ext cx="7358062"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defRPr/>
            </a:pPr>
            <a:r>
              <a:rPr lang="zh-CN" altLang="en-US" sz="1800" dirty="0" smtClean="0">
                <a:solidFill>
                  <a:schemeClr val="tx1"/>
                </a:solidFill>
                <a:ea typeface="宋体" panose="02010600030101010101" pitchFamily="2" charset="-122"/>
              </a:rPr>
              <a:t>           </a:t>
            </a:r>
            <a:endParaRPr lang="en-US" altLang="zh-CN" sz="2800" b="1" dirty="0" smtClean="0">
              <a:solidFill>
                <a:srgbClr val="0000FF"/>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zh-CN" altLang="en-US" sz="2800" b="1"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登录青果系统第一件要做的事</a:t>
            </a:r>
            <a:endParaRPr lang="en-US" altLang="zh-CN" sz="2800" b="1" dirty="0" smtClean="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eaLnBrk="1" hangingPunct="1">
              <a:spcBef>
                <a:spcPct val="0"/>
              </a:spcBef>
              <a:buFontTx/>
              <a:buNone/>
              <a:defRPr/>
            </a:pPr>
            <a:r>
              <a:rPr lang="en-US" altLang="zh-CN" sz="2800" b="1" dirty="0" smtClean="0">
                <a:solidFill>
                  <a:srgbClr val="C00000"/>
                </a:solidFill>
                <a:effectLst>
                  <a:outerShdw blurRad="38100" dist="38100" dir="2700000" algn="tl">
                    <a:srgbClr val="C0C0C0"/>
                  </a:outerShdw>
                </a:effectLst>
                <a:ea typeface="宋体" panose="02010600030101010101" pitchFamily="2" charset="-122"/>
              </a:rPr>
              <a:t>       </a:t>
            </a:r>
            <a:r>
              <a:rPr lang="zh-CN" altLang="en-US" sz="2800" b="1" dirty="0" smtClean="0">
                <a:solidFill>
                  <a:srgbClr val="C00000"/>
                </a:solidFill>
                <a:effectLst>
                  <a:outerShdw blurRad="38100" dist="38100" dir="2700000" algn="tl">
                    <a:srgbClr val="C0C0C0"/>
                  </a:outerShdw>
                </a:effectLst>
                <a:ea typeface="宋体" panose="02010600030101010101" pitchFamily="2" charset="-122"/>
              </a:rPr>
              <a:t>增改自己的基本信息、填写火车站名</a:t>
            </a: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endParaRPr lang="en-US" altLang="zh-CN" sz="2800" b="1" dirty="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en-US" altLang="zh-CN" sz="2800" b="1" dirty="0" smtClean="0">
                <a:solidFill>
                  <a:srgbClr val="C00000"/>
                </a:solidFill>
                <a:effectLst>
                  <a:outerShdw blurRad="38100" dist="38100" dir="2700000" algn="tl">
                    <a:srgbClr val="C0C0C0"/>
                  </a:outerShdw>
                </a:effectLst>
                <a:ea typeface="宋体" panose="02010600030101010101" pitchFamily="2" charset="-122"/>
              </a:rPr>
              <a:t>       </a:t>
            </a:r>
            <a:r>
              <a:rPr lang="zh-CN" altLang="en-US" sz="2800" b="1" dirty="0" smtClean="0">
                <a:solidFill>
                  <a:srgbClr val="C00000"/>
                </a:solidFill>
                <a:effectLst>
                  <a:outerShdw blurRad="38100" dist="38100" dir="2700000" algn="tl">
                    <a:srgbClr val="C0C0C0"/>
                  </a:outerShdw>
                </a:effectLst>
                <a:ea typeface="宋体" panose="02010600030101010101" pitchFamily="2" charset="-122"/>
              </a:rPr>
              <a:t>学生学籍－－学籍档案－－增改基本信息</a:t>
            </a:r>
            <a:endParaRPr lang="en-US" altLang="zh-CN" sz="2800" b="1" dirty="0" smtClean="0">
              <a:solidFill>
                <a:srgbClr val="C00000"/>
              </a:solidFill>
              <a:effectLst>
                <a:outerShdw blurRad="38100" dist="38100" dir="2700000" algn="tl">
                  <a:srgbClr val="C0C0C0"/>
                </a:outerShdw>
              </a:effectLst>
              <a:ea typeface="宋体" panose="02010600030101010101" pitchFamily="2" charset="-122"/>
            </a:endParaRPr>
          </a:p>
          <a:p>
            <a:pPr eaLnBrk="1" hangingPunct="1">
              <a:spcBef>
                <a:spcPct val="0"/>
              </a:spcBef>
              <a:buFontTx/>
              <a:buNone/>
              <a:defRPr/>
            </a:pPr>
            <a:r>
              <a:rPr lang="zh-CN" altLang="en-US" sz="2800" b="1" dirty="0" smtClean="0">
                <a:solidFill>
                  <a:srgbClr val="0070C0"/>
                </a:solidFill>
                <a:effectLst>
                  <a:outerShdw blurRad="38100" dist="38100" dir="2700000" algn="tl">
                    <a:srgbClr val="C0C0C0"/>
                  </a:outerShdw>
                </a:effectLst>
                <a:ea typeface="宋体" panose="02010600030101010101" pitchFamily="2" charset="-122"/>
              </a:rPr>
              <a:t>完善个人基本信息，需要乘火车的选择火车站站名（只能选择，没有火车站的填写最近的火车站名），</a:t>
            </a:r>
            <a:endParaRPr lang="zh-CN" altLang="en-US" sz="2800" b="1" dirty="0" smtClean="0">
              <a:solidFill>
                <a:srgbClr val="0070C0"/>
              </a:solidFill>
              <a:effectLst>
                <a:outerShdw blurRad="38100" dist="38100" dir="2700000" algn="tl">
                  <a:srgbClr val="C0C0C0"/>
                </a:outerShdw>
              </a:effectLst>
              <a:ea typeface="宋体" panose="02010600030101010101" pitchFamily="2" charset="-122"/>
            </a:endParaRPr>
          </a:p>
        </p:txBody>
      </p:sp>
      <p:sp>
        <p:nvSpPr>
          <p:cNvPr id="5" name="TextBox 4"/>
          <p:cNvSpPr txBox="1"/>
          <p:nvPr/>
        </p:nvSpPr>
        <p:spPr>
          <a:xfrm>
            <a:off x="3347864" y="360493"/>
            <a:ext cx="2520280"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基本信息</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D:\Documents\Tencent Files\413118517\Image\C2C\)3718(17)AEN2(O@QOFXQW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9475" y="1383153"/>
            <a:ext cx="31908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356766"/>
            <a:ext cx="4968221" cy="472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椭圆 2"/>
          <p:cNvSpPr/>
          <p:nvPr/>
        </p:nvSpPr>
        <p:spPr bwMode="auto">
          <a:xfrm>
            <a:off x="323528" y="2492896"/>
            <a:ext cx="1944216" cy="792088"/>
          </a:xfrm>
          <a:prstGeom prst="ellipse">
            <a:avLst/>
          </a:prstGeom>
          <a:noFill/>
          <a:ln>
            <a:solidFill>
              <a:srgbClr val="FF0000"/>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D:\Documents\Tencent Files\413118517\Image\C2C\J%RFT~)X]%LEVQ97I1_5B7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92613" y="1317625"/>
            <a:ext cx="25050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D:\Documents\Tencent Files\413118517\Image\C2C\K`9AR6C60DFQM%`YB8TD)5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00" y="4227513"/>
            <a:ext cx="6983413"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a:spLocks noChangeArrowheads="1"/>
          </p:cNvSpPr>
          <p:nvPr/>
        </p:nvSpPr>
        <p:spPr bwMode="auto">
          <a:xfrm>
            <a:off x="4284663" y="2071688"/>
            <a:ext cx="1223962" cy="360362"/>
          </a:xfrm>
          <a:prstGeom prst="ellips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cs typeface="Arial" panose="020B0604020202020204" pitchFamily="34" charset="0"/>
            </a:endParaRPr>
          </a:p>
        </p:txBody>
      </p:sp>
      <p:pic>
        <p:nvPicPr>
          <p:cNvPr id="37892" name="Picture 4" descr="D:\Documents\Tencent Files\413118517\Image\C2C\3AO$]C13~YR5}OUF_8V4C6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4365625"/>
            <a:ext cx="2428875" cy="1676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850" y="1289050"/>
            <a:ext cx="2250498" cy="257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663" y="4209294"/>
            <a:ext cx="2457450" cy="18669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椭圆 10"/>
          <p:cNvSpPr>
            <a:spLocks noChangeArrowheads="1"/>
          </p:cNvSpPr>
          <p:nvPr/>
        </p:nvSpPr>
        <p:spPr bwMode="auto">
          <a:xfrm>
            <a:off x="4332804" y="3212976"/>
            <a:ext cx="1223962" cy="360362"/>
          </a:xfrm>
          <a:prstGeom prst="ellips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cs typeface="Arial" panose="020B0604020202020204" pitchFamily="34" charset="0"/>
            </a:endParaRPr>
          </a:p>
        </p:txBody>
      </p:sp>
      <p:sp>
        <p:nvSpPr>
          <p:cNvPr id="10" name="TextBox 9"/>
          <p:cNvSpPr txBox="1"/>
          <p:nvPr/>
        </p:nvSpPr>
        <p:spPr>
          <a:xfrm>
            <a:off x="3347864" y="360493"/>
            <a:ext cx="2520280"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网上选课</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D:\Documents\Tencent Files\413118517\Image\C2C\V]699FUOP@7WV`~]]_O[I5P.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8313" y="1341438"/>
            <a:ext cx="79533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a:spLocks noChangeArrowheads="1"/>
          </p:cNvSpPr>
          <p:nvPr/>
        </p:nvSpPr>
        <p:spPr bwMode="auto">
          <a:xfrm>
            <a:off x="323850" y="2852738"/>
            <a:ext cx="935038" cy="360362"/>
          </a:xfrm>
          <a:prstGeom prst="ellips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cs typeface="Arial" panose="020B0604020202020204" pitchFamily="34" charset="0"/>
            </a:endParaRPr>
          </a:p>
        </p:txBody>
      </p:sp>
      <p:sp>
        <p:nvSpPr>
          <p:cNvPr id="6" name="TextBox 5"/>
          <p:cNvSpPr txBox="1"/>
          <p:nvPr/>
        </p:nvSpPr>
        <p:spPr>
          <a:xfrm>
            <a:off x="3347864" y="360493"/>
            <a:ext cx="2520280"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课表查询</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Documents\Tencent Files\413118517\Image\C2C\ZJIX0O71`7S[WSL{WFOPG}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11413" y="1370013"/>
            <a:ext cx="6488112"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24" y="1362508"/>
            <a:ext cx="3317713" cy="480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a:cxnSpLocks noChangeShapeType="1"/>
          </p:cNvCxnSpPr>
          <p:nvPr/>
        </p:nvCxnSpPr>
        <p:spPr bwMode="auto">
          <a:xfrm>
            <a:off x="351624" y="3583349"/>
            <a:ext cx="1649412" cy="0"/>
          </a:xfrm>
          <a:prstGeom prst="lin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cxnSp>
        <p:nvCxnSpPr>
          <p:cNvPr id="9" name="直接连接符 8"/>
          <p:cNvCxnSpPr>
            <a:cxnSpLocks noChangeShapeType="1"/>
          </p:cNvCxnSpPr>
          <p:nvPr/>
        </p:nvCxnSpPr>
        <p:spPr bwMode="auto">
          <a:xfrm>
            <a:off x="441372" y="5517232"/>
            <a:ext cx="1649412" cy="0"/>
          </a:xfrm>
          <a:prstGeom prst="lin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noFill/>
              </a14:hiddenFill>
            </a:ext>
          </a:extLst>
        </p:spPr>
      </p:cxnSp>
      <p:sp>
        <p:nvSpPr>
          <p:cNvPr id="8" name="椭圆 7"/>
          <p:cNvSpPr>
            <a:spLocks noChangeArrowheads="1"/>
          </p:cNvSpPr>
          <p:nvPr/>
        </p:nvSpPr>
        <p:spPr bwMode="auto">
          <a:xfrm>
            <a:off x="367705" y="4437112"/>
            <a:ext cx="1368425" cy="358775"/>
          </a:xfrm>
          <a:prstGeom prst="ellips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cs typeface="Arial" panose="020B0604020202020204" pitchFamily="34" charset="0"/>
            </a:endParaRPr>
          </a:p>
        </p:txBody>
      </p:sp>
      <p:sp>
        <p:nvSpPr>
          <p:cNvPr id="11" name="椭圆 10"/>
          <p:cNvSpPr>
            <a:spLocks noChangeArrowheads="1"/>
          </p:cNvSpPr>
          <p:nvPr/>
        </p:nvSpPr>
        <p:spPr bwMode="auto">
          <a:xfrm>
            <a:off x="459024" y="5521664"/>
            <a:ext cx="2016125" cy="360363"/>
          </a:xfrm>
          <a:prstGeom prst="ellipse">
            <a:avLst/>
          </a:prstGeom>
          <a:noFill/>
          <a:ln w="9525">
            <a:solidFill>
              <a:srgbClr val="FF0000"/>
            </a:solidFill>
            <a:round/>
          </a:ln>
          <a:effectLst>
            <a:outerShdw dist="17961" dir="2700000" algn="ctr" rotWithShape="0">
              <a:srgbClr val="1F7A7A"/>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cs typeface="Arial" panose="020B0604020202020204" pitchFamily="34" charset="0"/>
            </a:endParaRPr>
          </a:p>
        </p:txBody>
      </p:sp>
      <p:sp>
        <p:nvSpPr>
          <p:cNvPr id="10" name="TextBox 9"/>
          <p:cNvSpPr txBox="1"/>
          <p:nvPr/>
        </p:nvSpPr>
        <p:spPr>
          <a:xfrm>
            <a:off x="2090784" y="360493"/>
            <a:ext cx="4569448" cy="715089"/>
          </a:xfrm>
          <a:prstGeom prst="roundRect">
            <a:avLst/>
          </a:prstGeom>
          <a:noFill/>
          <a:ln w="88900" cmpd="thickThin">
            <a:solidFill>
              <a:srgbClr val="00B0F0"/>
            </a:solidFill>
          </a:ln>
        </p:spPr>
        <p:txBody>
          <a:bodyPr wrap="square" rtlCol="0">
            <a:spAutoFit/>
          </a:bodyPr>
          <a:lstStyle/>
          <a:p>
            <a:pPr algn="ctr"/>
            <a:r>
              <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考</a:t>
            </a: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试报名与成绩查询</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62"/>
                                        </p:tgtEl>
                                        <p:attrNameLst>
                                          <p:attrName>style.visibility</p:attrName>
                                        </p:attrNameLst>
                                      </p:cBhvr>
                                      <p:to>
                                        <p:strVal val="visible"/>
                                      </p:to>
                                    </p:set>
                                    <p:animEffect transition="in" filter="fade">
                                      <p:cBhvr>
                                        <p:cTn id="15" dur="500"/>
                                        <p:tgtEl>
                                          <p:spTgt spid="409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圆角矩形 16"/>
          <p:cNvSpPr/>
          <p:nvPr/>
        </p:nvSpPr>
        <p:spPr>
          <a:xfrm>
            <a:off x="4355976" y="476672"/>
            <a:ext cx="4032448" cy="841876"/>
          </a:xfrm>
          <a:prstGeom prst="roundRect">
            <a:avLst>
              <a:gd name="adj" fmla="val 50000"/>
            </a:avLst>
          </a:prstGeom>
          <a:solidFill>
            <a:schemeClr val="tx2">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077796" y="1268760"/>
            <a:ext cx="2039651" cy="923330"/>
          </a:xfrm>
          <a:prstGeom prst="rect">
            <a:avLst/>
          </a:prstGeom>
          <a:noFill/>
        </p:spPr>
        <p:txBody>
          <a:bodyPr wrap="square" rtlCol="0">
            <a:spAutoFit/>
          </a:bodyPr>
          <a:lstStyle/>
          <a:p>
            <a:r>
              <a:rPr lang="zh-CN" altLang="en-US" sz="5400" b="1" dirty="0" smtClean="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endParaRPr lang="zh-CN" altLang="en-US" sz="5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203562" y="2161367"/>
            <a:ext cx="1788118" cy="523220"/>
          </a:xfrm>
          <a:prstGeom prst="rect">
            <a:avLst/>
          </a:prstGeom>
        </p:spPr>
        <p:txBody>
          <a:bodyPr wrap="none">
            <a:spAutoFit/>
          </a:bodyPr>
          <a:lstStyle/>
          <a:p>
            <a:r>
              <a:rPr lang="en-US" altLang="zh-CN" sz="2800" b="1" dirty="0" smtClean="0">
                <a:solidFill>
                  <a:srgbClr val="C00000"/>
                </a:solidFill>
                <a:effectLst>
                  <a:outerShdw blurRad="38100" dist="38100" dir="2700000" algn="tl">
                    <a:srgbClr val="000000">
                      <a:alpha val="43137"/>
                    </a:srgbClr>
                  </a:outerShdw>
                </a:effectLst>
              </a:rPr>
              <a:t>CONTENTS</a:t>
            </a:r>
            <a:endParaRPr lang="zh-CN" altLang="en-US" sz="2800" b="1" dirty="0">
              <a:solidFill>
                <a:srgbClr val="C00000"/>
              </a:solidFill>
              <a:effectLst>
                <a:outerShdw blurRad="38100" dist="38100" dir="2700000" algn="tl">
                  <a:srgbClr val="000000">
                    <a:alpha val="43137"/>
                  </a:srgbClr>
                </a:outerShdw>
              </a:effectLst>
            </a:endParaRPr>
          </a:p>
        </p:txBody>
      </p:sp>
      <p:cxnSp>
        <p:nvCxnSpPr>
          <p:cNvPr id="12" name="直接连接符 11"/>
          <p:cNvCxnSpPr/>
          <p:nvPr/>
        </p:nvCxnSpPr>
        <p:spPr>
          <a:xfrm>
            <a:off x="1077796" y="2924944"/>
            <a:ext cx="2039651" cy="0"/>
          </a:xfrm>
          <a:prstGeom prst="line">
            <a:avLst/>
          </a:prstGeom>
          <a:ln w="254000" cmpd="tri">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18536"/>
          <a:stretch>
            <a:fillRect/>
          </a:stretch>
        </p:blipFill>
        <p:spPr bwMode="auto">
          <a:xfrm>
            <a:off x="611560" y="3573016"/>
            <a:ext cx="2972122" cy="2052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椭圆 13"/>
          <p:cNvSpPr/>
          <p:nvPr/>
        </p:nvSpPr>
        <p:spPr>
          <a:xfrm>
            <a:off x="4217598" y="476672"/>
            <a:ext cx="999728" cy="841876"/>
          </a:xfrm>
          <a:custGeom>
            <a:avLst/>
            <a:gdLst>
              <a:gd name="connsiteX0" fmla="*/ 0 w 1287760"/>
              <a:gd name="connsiteY0" fmla="*/ 643880 h 1287760"/>
              <a:gd name="connsiteX1" fmla="*/ 643880 w 1287760"/>
              <a:gd name="connsiteY1" fmla="*/ 0 h 1287760"/>
              <a:gd name="connsiteX2" fmla="*/ 1287760 w 1287760"/>
              <a:gd name="connsiteY2" fmla="*/ 643880 h 1287760"/>
              <a:gd name="connsiteX3" fmla="*/ 643880 w 1287760"/>
              <a:gd name="connsiteY3" fmla="*/ 1287760 h 1287760"/>
              <a:gd name="connsiteX4" fmla="*/ 0 w 1287760"/>
              <a:gd name="connsiteY4" fmla="*/ 643880 h 1287760"/>
              <a:gd name="connsiteX0-1" fmla="*/ 0 w 1437229"/>
              <a:gd name="connsiteY0-2" fmla="*/ 643901 h 1287804"/>
              <a:gd name="connsiteX1-3" fmla="*/ 643880 w 1437229"/>
              <a:gd name="connsiteY1-4" fmla="*/ 21 h 1287804"/>
              <a:gd name="connsiteX2-5" fmla="*/ 1437229 w 1437229"/>
              <a:gd name="connsiteY2-6" fmla="*/ 661485 h 1287804"/>
              <a:gd name="connsiteX3-7" fmla="*/ 643880 w 1437229"/>
              <a:gd name="connsiteY3-8" fmla="*/ 1287781 h 1287804"/>
              <a:gd name="connsiteX4-9" fmla="*/ 0 w 1437229"/>
              <a:gd name="connsiteY4-10" fmla="*/ 643901 h 1287804"/>
              <a:gd name="connsiteX0-11" fmla="*/ 0 w 1437229"/>
              <a:gd name="connsiteY0-12" fmla="*/ 643901 h 1287804"/>
              <a:gd name="connsiteX1-13" fmla="*/ 643880 w 1437229"/>
              <a:gd name="connsiteY1-14" fmla="*/ 21 h 1287804"/>
              <a:gd name="connsiteX2-15" fmla="*/ 1437229 w 1437229"/>
              <a:gd name="connsiteY2-16" fmla="*/ 661485 h 1287804"/>
              <a:gd name="connsiteX3-17" fmla="*/ 643880 w 1437229"/>
              <a:gd name="connsiteY3-18" fmla="*/ 1287781 h 1287804"/>
              <a:gd name="connsiteX4-19" fmla="*/ 0 w 1437229"/>
              <a:gd name="connsiteY4-20" fmla="*/ 643901 h 1287804"/>
              <a:gd name="connsiteX0-21" fmla="*/ 0 w 1437229"/>
              <a:gd name="connsiteY0-22" fmla="*/ 643901 h 1287795"/>
              <a:gd name="connsiteX1-23" fmla="*/ 643880 w 1437229"/>
              <a:gd name="connsiteY1-24" fmla="*/ 21 h 1287795"/>
              <a:gd name="connsiteX2-25" fmla="*/ 1437229 w 1437229"/>
              <a:gd name="connsiteY2-26" fmla="*/ 661485 h 1287795"/>
              <a:gd name="connsiteX3-27" fmla="*/ 643880 w 1437229"/>
              <a:gd name="connsiteY3-28" fmla="*/ 1287781 h 1287795"/>
              <a:gd name="connsiteX4-29" fmla="*/ 0 w 1437229"/>
              <a:gd name="connsiteY4-30" fmla="*/ 643901 h 1287795"/>
              <a:gd name="connsiteX0-31" fmla="*/ 0 w 1437229"/>
              <a:gd name="connsiteY0-32" fmla="*/ 643901 h 1287795"/>
              <a:gd name="connsiteX1-33" fmla="*/ 643880 w 1437229"/>
              <a:gd name="connsiteY1-34" fmla="*/ 21 h 1287795"/>
              <a:gd name="connsiteX2-35" fmla="*/ 1437229 w 1437229"/>
              <a:gd name="connsiteY2-36" fmla="*/ 661485 h 1287795"/>
              <a:gd name="connsiteX3-37" fmla="*/ 643880 w 1437229"/>
              <a:gd name="connsiteY3-38" fmla="*/ 1287781 h 1287795"/>
              <a:gd name="connsiteX4-39" fmla="*/ 0 w 1437229"/>
              <a:gd name="connsiteY4-40" fmla="*/ 643901 h 1287795"/>
              <a:gd name="connsiteX0-41" fmla="*/ 0 w 1437229"/>
              <a:gd name="connsiteY0-42" fmla="*/ 643901 h 1287800"/>
              <a:gd name="connsiteX1-43" fmla="*/ 643880 w 1437229"/>
              <a:gd name="connsiteY1-44" fmla="*/ 21 h 1287800"/>
              <a:gd name="connsiteX2-45" fmla="*/ 1437229 w 1437229"/>
              <a:gd name="connsiteY2-46" fmla="*/ 661485 h 1287800"/>
              <a:gd name="connsiteX3-47" fmla="*/ 643880 w 1437229"/>
              <a:gd name="connsiteY3-48" fmla="*/ 1287781 h 1287800"/>
              <a:gd name="connsiteX4-49" fmla="*/ 0 w 1437229"/>
              <a:gd name="connsiteY4-50" fmla="*/ 643901 h 1287800"/>
              <a:gd name="connsiteX0-51" fmla="*/ 0 w 1437229"/>
              <a:gd name="connsiteY0-52" fmla="*/ 643901 h 1287800"/>
              <a:gd name="connsiteX1-53" fmla="*/ 643880 w 1437229"/>
              <a:gd name="connsiteY1-54" fmla="*/ 21 h 1287800"/>
              <a:gd name="connsiteX2-55" fmla="*/ 1437229 w 1437229"/>
              <a:gd name="connsiteY2-56" fmla="*/ 661485 h 1287800"/>
              <a:gd name="connsiteX3-57" fmla="*/ 643880 w 1437229"/>
              <a:gd name="connsiteY3-58" fmla="*/ 1287781 h 1287800"/>
              <a:gd name="connsiteX4-59" fmla="*/ 0 w 1437229"/>
              <a:gd name="connsiteY4-60" fmla="*/ 643901 h 1287800"/>
              <a:gd name="connsiteX0-61" fmla="*/ 0 w 1437229"/>
              <a:gd name="connsiteY0-62" fmla="*/ 643901 h 1287800"/>
              <a:gd name="connsiteX1-63" fmla="*/ 643880 w 1437229"/>
              <a:gd name="connsiteY1-64" fmla="*/ 21 h 1287800"/>
              <a:gd name="connsiteX2-65" fmla="*/ 1437229 w 1437229"/>
              <a:gd name="connsiteY2-66" fmla="*/ 661485 h 1287800"/>
              <a:gd name="connsiteX3-67" fmla="*/ 643880 w 1437229"/>
              <a:gd name="connsiteY3-68" fmla="*/ 1287781 h 1287800"/>
              <a:gd name="connsiteX4-69" fmla="*/ 0 w 1437229"/>
              <a:gd name="connsiteY4-70" fmla="*/ 643901 h 1287800"/>
              <a:gd name="connsiteX0-71" fmla="*/ 0 w 1437229"/>
              <a:gd name="connsiteY0-72" fmla="*/ 643901 h 1288779"/>
              <a:gd name="connsiteX1-73" fmla="*/ 643880 w 1437229"/>
              <a:gd name="connsiteY1-74" fmla="*/ 21 h 1288779"/>
              <a:gd name="connsiteX2-75" fmla="*/ 1437229 w 1437229"/>
              <a:gd name="connsiteY2-76" fmla="*/ 661485 h 1288779"/>
              <a:gd name="connsiteX3-77" fmla="*/ 643880 w 1437229"/>
              <a:gd name="connsiteY3-78" fmla="*/ 1287781 h 1288779"/>
              <a:gd name="connsiteX4-79" fmla="*/ 0 w 1437229"/>
              <a:gd name="connsiteY4-80" fmla="*/ 643901 h 1288779"/>
              <a:gd name="connsiteX0-81" fmla="*/ 0 w 1437229"/>
              <a:gd name="connsiteY0-82" fmla="*/ 643901 h 1288779"/>
              <a:gd name="connsiteX1-83" fmla="*/ 643880 w 1437229"/>
              <a:gd name="connsiteY1-84" fmla="*/ 21 h 1288779"/>
              <a:gd name="connsiteX2-85" fmla="*/ 1437229 w 1437229"/>
              <a:gd name="connsiteY2-86" fmla="*/ 661485 h 1288779"/>
              <a:gd name="connsiteX3-87" fmla="*/ 643880 w 1437229"/>
              <a:gd name="connsiteY3-88" fmla="*/ 1287781 h 1288779"/>
              <a:gd name="connsiteX4-89" fmla="*/ 0 w 1437229"/>
              <a:gd name="connsiteY4-90" fmla="*/ 643901 h 1288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7229" h="1288779">
                <a:moveTo>
                  <a:pt x="0" y="643901"/>
                </a:moveTo>
                <a:cubicBezTo>
                  <a:pt x="0" y="288296"/>
                  <a:pt x="263665" y="-2909"/>
                  <a:pt x="643880" y="21"/>
                </a:cubicBezTo>
                <a:cubicBezTo>
                  <a:pt x="1024095" y="2951"/>
                  <a:pt x="1287760" y="332257"/>
                  <a:pt x="1437229" y="661485"/>
                </a:cubicBezTo>
                <a:cubicBezTo>
                  <a:pt x="1278967" y="964336"/>
                  <a:pt x="1015302" y="1309773"/>
                  <a:pt x="643880" y="1287781"/>
                </a:cubicBezTo>
                <a:cubicBezTo>
                  <a:pt x="272458" y="1265789"/>
                  <a:pt x="0" y="999506"/>
                  <a:pt x="0" y="643901"/>
                </a:cubicBezTo>
                <a:close/>
              </a:path>
            </a:pathLst>
          </a:custGeom>
          <a:solidFill>
            <a:schemeClr val="bg1"/>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296466" y="555560"/>
            <a:ext cx="684100" cy="684100"/>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386488" y="543667"/>
            <a:ext cx="50405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364088" y="690810"/>
            <a:ext cx="2952328"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学籍管理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4355976" y="1520788"/>
            <a:ext cx="4032448" cy="841876"/>
          </a:xfrm>
          <a:prstGeom prst="roundRect">
            <a:avLst>
              <a:gd name="adj" fmla="val 50000"/>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13"/>
          <p:cNvSpPr/>
          <p:nvPr/>
        </p:nvSpPr>
        <p:spPr>
          <a:xfrm>
            <a:off x="4217598" y="1520788"/>
            <a:ext cx="999728" cy="841876"/>
          </a:xfrm>
          <a:custGeom>
            <a:avLst/>
            <a:gdLst>
              <a:gd name="connsiteX0" fmla="*/ 0 w 1287760"/>
              <a:gd name="connsiteY0" fmla="*/ 643880 h 1287760"/>
              <a:gd name="connsiteX1" fmla="*/ 643880 w 1287760"/>
              <a:gd name="connsiteY1" fmla="*/ 0 h 1287760"/>
              <a:gd name="connsiteX2" fmla="*/ 1287760 w 1287760"/>
              <a:gd name="connsiteY2" fmla="*/ 643880 h 1287760"/>
              <a:gd name="connsiteX3" fmla="*/ 643880 w 1287760"/>
              <a:gd name="connsiteY3" fmla="*/ 1287760 h 1287760"/>
              <a:gd name="connsiteX4" fmla="*/ 0 w 1287760"/>
              <a:gd name="connsiteY4" fmla="*/ 643880 h 1287760"/>
              <a:gd name="connsiteX0-1" fmla="*/ 0 w 1437229"/>
              <a:gd name="connsiteY0-2" fmla="*/ 643901 h 1287804"/>
              <a:gd name="connsiteX1-3" fmla="*/ 643880 w 1437229"/>
              <a:gd name="connsiteY1-4" fmla="*/ 21 h 1287804"/>
              <a:gd name="connsiteX2-5" fmla="*/ 1437229 w 1437229"/>
              <a:gd name="connsiteY2-6" fmla="*/ 661485 h 1287804"/>
              <a:gd name="connsiteX3-7" fmla="*/ 643880 w 1437229"/>
              <a:gd name="connsiteY3-8" fmla="*/ 1287781 h 1287804"/>
              <a:gd name="connsiteX4-9" fmla="*/ 0 w 1437229"/>
              <a:gd name="connsiteY4-10" fmla="*/ 643901 h 1287804"/>
              <a:gd name="connsiteX0-11" fmla="*/ 0 w 1437229"/>
              <a:gd name="connsiteY0-12" fmla="*/ 643901 h 1287804"/>
              <a:gd name="connsiteX1-13" fmla="*/ 643880 w 1437229"/>
              <a:gd name="connsiteY1-14" fmla="*/ 21 h 1287804"/>
              <a:gd name="connsiteX2-15" fmla="*/ 1437229 w 1437229"/>
              <a:gd name="connsiteY2-16" fmla="*/ 661485 h 1287804"/>
              <a:gd name="connsiteX3-17" fmla="*/ 643880 w 1437229"/>
              <a:gd name="connsiteY3-18" fmla="*/ 1287781 h 1287804"/>
              <a:gd name="connsiteX4-19" fmla="*/ 0 w 1437229"/>
              <a:gd name="connsiteY4-20" fmla="*/ 643901 h 1287804"/>
              <a:gd name="connsiteX0-21" fmla="*/ 0 w 1437229"/>
              <a:gd name="connsiteY0-22" fmla="*/ 643901 h 1287795"/>
              <a:gd name="connsiteX1-23" fmla="*/ 643880 w 1437229"/>
              <a:gd name="connsiteY1-24" fmla="*/ 21 h 1287795"/>
              <a:gd name="connsiteX2-25" fmla="*/ 1437229 w 1437229"/>
              <a:gd name="connsiteY2-26" fmla="*/ 661485 h 1287795"/>
              <a:gd name="connsiteX3-27" fmla="*/ 643880 w 1437229"/>
              <a:gd name="connsiteY3-28" fmla="*/ 1287781 h 1287795"/>
              <a:gd name="connsiteX4-29" fmla="*/ 0 w 1437229"/>
              <a:gd name="connsiteY4-30" fmla="*/ 643901 h 1287795"/>
              <a:gd name="connsiteX0-31" fmla="*/ 0 w 1437229"/>
              <a:gd name="connsiteY0-32" fmla="*/ 643901 h 1287795"/>
              <a:gd name="connsiteX1-33" fmla="*/ 643880 w 1437229"/>
              <a:gd name="connsiteY1-34" fmla="*/ 21 h 1287795"/>
              <a:gd name="connsiteX2-35" fmla="*/ 1437229 w 1437229"/>
              <a:gd name="connsiteY2-36" fmla="*/ 661485 h 1287795"/>
              <a:gd name="connsiteX3-37" fmla="*/ 643880 w 1437229"/>
              <a:gd name="connsiteY3-38" fmla="*/ 1287781 h 1287795"/>
              <a:gd name="connsiteX4-39" fmla="*/ 0 w 1437229"/>
              <a:gd name="connsiteY4-40" fmla="*/ 643901 h 1287795"/>
              <a:gd name="connsiteX0-41" fmla="*/ 0 w 1437229"/>
              <a:gd name="connsiteY0-42" fmla="*/ 643901 h 1287800"/>
              <a:gd name="connsiteX1-43" fmla="*/ 643880 w 1437229"/>
              <a:gd name="connsiteY1-44" fmla="*/ 21 h 1287800"/>
              <a:gd name="connsiteX2-45" fmla="*/ 1437229 w 1437229"/>
              <a:gd name="connsiteY2-46" fmla="*/ 661485 h 1287800"/>
              <a:gd name="connsiteX3-47" fmla="*/ 643880 w 1437229"/>
              <a:gd name="connsiteY3-48" fmla="*/ 1287781 h 1287800"/>
              <a:gd name="connsiteX4-49" fmla="*/ 0 w 1437229"/>
              <a:gd name="connsiteY4-50" fmla="*/ 643901 h 1287800"/>
              <a:gd name="connsiteX0-51" fmla="*/ 0 w 1437229"/>
              <a:gd name="connsiteY0-52" fmla="*/ 643901 h 1287800"/>
              <a:gd name="connsiteX1-53" fmla="*/ 643880 w 1437229"/>
              <a:gd name="connsiteY1-54" fmla="*/ 21 h 1287800"/>
              <a:gd name="connsiteX2-55" fmla="*/ 1437229 w 1437229"/>
              <a:gd name="connsiteY2-56" fmla="*/ 661485 h 1287800"/>
              <a:gd name="connsiteX3-57" fmla="*/ 643880 w 1437229"/>
              <a:gd name="connsiteY3-58" fmla="*/ 1287781 h 1287800"/>
              <a:gd name="connsiteX4-59" fmla="*/ 0 w 1437229"/>
              <a:gd name="connsiteY4-60" fmla="*/ 643901 h 1287800"/>
              <a:gd name="connsiteX0-61" fmla="*/ 0 w 1437229"/>
              <a:gd name="connsiteY0-62" fmla="*/ 643901 h 1287800"/>
              <a:gd name="connsiteX1-63" fmla="*/ 643880 w 1437229"/>
              <a:gd name="connsiteY1-64" fmla="*/ 21 h 1287800"/>
              <a:gd name="connsiteX2-65" fmla="*/ 1437229 w 1437229"/>
              <a:gd name="connsiteY2-66" fmla="*/ 661485 h 1287800"/>
              <a:gd name="connsiteX3-67" fmla="*/ 643880 w 1437229"/>
              <a:gd name="connsiteY3-68" fmla="*/ 1287781 h 1287800"/>
              <a:gd name="connsiteX4-69" fmla="*/ 0 w 1437229"/>
              <a:gd name="connsiteY4-70" fmla="*/ 643901 h 1287800"/>
              <a:gd name="connsiteX0-71" fmla="*/ 0 w 1437229"/>
              <a:gd name="connsiteY0-72" fmla="*/ 643901 h 1288779"/>
              <a:gd name="connsiteX1-73" fmla="*/ 643880 w 1437229"/>
              <a:gd name="connsiteY1-74" fmla="*/ 21 h 1288779"/>
              <a:gd name="connsiteX2-75" fmla="*/ 1437229 w 1437229"/>
              <a:gd name="connsiteY2-76" fmla="*/ 661485 h 1288779"/>
              <a:gd name="connsiteX3-77" fmla="*/ 643880 w 1437229"/>
              <a:gd name="connsiteY3-78" fmla="*/ 1287781 h 1288779"/>
              <a:gd name="connsiteX4-79" fmla="*/ 0 w 1437229"/>
              <a:gd name="connsiteY4-80" fmla="*/ 643901 h 1288779"/>
              <a:gd name="connsiteX0-81" fmla="*/ 0 w 1437229"/>
              <a:gd name="connsiteY0-82" fmla="*/ 643901 h 1288779"/>
              <a:gd name="connsiteX1-83" fmla="*/ 643880 w 1437229"/>
              <a:gd name="connsiteY1-84" fmla="*/ 21 h 1288779"/>
              <a:gd name="connsiteX2-85" fmla="*/ 1437229 w 1437229"/>
              <a:gd name="connsiteY2-86" fmla="*/ 661485 h 1288779"/>
              <a:gd name="connsiteX3-87" fmla="*/ 643880 w 1437229"/>
              <a:gd name="connsiteY3-88" fmla="*/ 1287781 h 1288779"/>
              <a:gd name="connsiteX4-89" fmla="*/ 0 w 1437229"/>
              <a:gd name="connsiteY4-90" fmla="*/ 643901 h 1288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7229" h="1288779">
                <a:moveTo>
                  <a:pt x="0" y="643901"/>
                </a:moveTo>
                <a:cubicBezTo>
                  <a:pt x="0" y="288296"/>
                  <a:pt x="263665" y="-2909"/>
                  <a:pt x="643880" y="21"/>
                </a:cubicBezTo>
                <a:cubicBezTo>
                  <a:pt x="1024095" y="2951"/>
                  <a:pt x="1287760" y="332257"/>
                  <a:pt x="1437229" y="661485"/>
                </a:cubicBezTo>
                <a:cubicBezTo>
                  <a:pt x="1278967" y="964336"/>
                  <a:pt x="1015302" y="1309773"/>
                  <a:pt x="643880" y="1287781"/>
                </a:cubicBezTo>
                <a:cubicBezTo>
                  <a:pt x="272458" y="1265789"/>
                  <a:pt x="0" y="999506"/>
                  <a:pt x="0" y="643901"/>
                </a:cubicBezTo>
                <a:close/>
              </a:path>
            </a:pathLst>
          </a:custGeom>
          <a:solidFill>
            <a:schemeClr val="bg1"/>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296466" y="1599676"/>
            <a:ext cx="684100" cy="684100"/>
          </a:xfrm>
          <a:prstGeom prst="ellipse">
            <a:avLst/>
          </a:prstGeom>
          <a:solidFill>
            <a:srgbClr val="00B050"/>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386488" y="1587783"/>
            <a:ext cx="50405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364088" y="1734926"/>
            <a:ext cx="24482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课程学习与</a:t>
            </a:r>
            <a:r>
              <a:rPr lang="zh-CN" altLang="en-US" sz="2400" b="1" dirty="0" smtClean="0">
                <a:solidFill>
                  <a:schemeClr val="bg1"/>
                </a:solidFill>
                <a:latin typeface="微软雅黑" panose="020B0503020204020204" pitchFamily="34" charset="-122"/>
                <a:ea typeface="微软雅黑" panose="020B0503020204020204" pitchFamily="34" charset="-122"/>
              </a:rPr>
              <a:t>合格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4355976" y="2564904"/>
            <a:ext cx="4032448" cy="841876"/>
          </a:xfrm>
          <a:prstGeom prst="roundRect">
            <a:avLst>
              <a:gd name="adj" fmla="val 50000"/>
            </a:avLst>
          </a:prstGeom>
          <a:solidFill>
            <a:schemeClr val="tx2">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3"/>
          <p:cNvSpPr/>
          <p:nvPr/>
        </p:nvSpPr>
        <p:spPr>
          <a:xfrm>
            <a:off x="4217598" y="2564904"/>
            <a:ext cx="999728" cy="841876"/>
          </a:xfrm>
          <a:custGeom>
            <a:avLst/>
            <a:gdLst>
              <a:gd name="connsiteX0" fmla="*/ 0 w 1287760"/>
              <a:gd name="connsiteY0" fmla="*/ 643880 h 1287760"/>
              <a:gd name="connsiteX1" fmla="*/ 643880 w 1287760"/>
              <a:gd name="connsiteY1" fmla="*/ 0 h 1287760"/>
              <a:gd name="connsiteX2" fmla="*/ 1287760 w 1287760"/>
              <a:gd name="connsiteY2" fmla="*/ 643880 h 1287760"/>
              <a:gd name="connsiteX3" fmla="*/ 643880 w 1287760"/>
              <a:gd name="connsiteY3" fmla="*/ 1287760 h 1287760"/>
              <a:gd name="connsiteX4" fmla="*/ 0 w 1287760"/>
              <a:gd name="connsiteY4" fmla="*/ 643880 h 1287760"/>
              <a:gd name="connsiteX0-1" fmla="*/ 0 w 1437229"/>
              <a:gd name="connsiteY0-2" fmla="*/ 643901 h 1287804"/>
              <a:gd name="connsiteX1-3" fmla="*/ 643880 w 1437229"/>
              <a:gd name="connsiteY1-4" fmla="*/ 21 h 1287804"/>
              <a:gd name="connsiteX2-5" fmla="*/ 1437229 w 1437229"/>
              <a:gd name="connsiteY2-6" fmla="*/ 661485 h 1287804"/>
              <a:gd name="connsiteX3-7" fmla="*/ 643880 w 1437229"/>
              <a:gd name="connsiteY3-8" fmla="*/ 1287781 h 1287804"/>
              <a:gd name="connsiteX4-9" fmla="*/ 0 w 1437229"/>
              <a:gd name="connsiteY4-10" fmla="*/ 643901 h 1287804"/>
              <a:gd name="connsiteX0-11" fmla="*/ 0 w 1437229"/>
              <a:gd name="connsiteY0-12" fmla="*/ 643901 h 1287804"/>
              <a:gd name="connsiteX1-13" fmla="*/ 643880 w 1437229"/>
              <a:gd name="connsiteY1-14" fmla="*/ 21 h 1287804"/>
              <a:gd name="connsiteX2-15" fmla="*/ 1437229 w 1437229"/>
              <a:gd name="connsiteY2-16" fmla="*/ 661485 h 1287804"/>
              <a:gd name="connsiteX3-17" fmla="*/ 643880 w 1437229"/>
              <a:gd name="connsiteY3-18" fmla="*/ 1287781 h 1287804"/>
              <a:gd name="connsiteX4-19" fmla="*/ 0 w 1437229"/>
              <a:gd name="connsiteY4-20" fmla="*/ 643901 h 1287804"/>
              <a:gd name="connsiteX0-21" fmla="*/ 0 w 1437229"/>
              <a:gd name="connsiteY0-22" fmla="*/ 643901 h 1287795"/>
              <a:gd name="connsiteX1-23" fmla="*/ 643880 w 1437229"/>
              <a:gd name="connsiteY1-24" fmla="*/ 21 h 1287795"/>
              <a:gd name="connsiteX2-25" fmla="*/ 1437229 w 1437229"/>
              <a:gd name="connsiteY2-26" fmla="*/ 661485 h 1287795"/>
              <a:gd name="connsiteX3-27" fmla="*/ 643880 w 1437229"/>
              <a:gd name="connsiteY3-28" fmla="*/ 1287781 h 1287795"/>
              <a:gd name="connsiteX4-29" fmla="*/ 0 w 1437229"/>
              <a:gd name="connsiteY4-30" fmla="*/ 643901 h 1287795"/>
              <a:gd name="connsiteX0-31" fmla="*/ 0 w 1437229"/>
              <a:gd name="connsiteY0-32" fmla="*/ 643901 h 1287795"/>
              <a:gd name="connsiteX1-33" fmla="*/ 643880 w 1437229"/>
              <a:gd name="connsiteY1-34" fmla="*/ 21 h 1287795"/>
              <a:gd name="connsiteX2-35" fmla="*/ 1437229 w 1437229"/>
              <a:gd name="connsiteY2-36" fmla="*/ 661485 h 1287795"/>
              <a:gd name="connsiteX3-37" fmla="*/ 643880 w 1437229"/>
              <a:gd name="connsiteY3-38" fmla="*/ 1287781 h 1287795"/>
              <a:gd name="connsiteX4-39" fmla="*/ 0 w 1437229"/>
              <a:gd name="connsiteY4-40" fmla="*/ 643901 h 1287795"/>
              <a:gd name="connsiteX0-41" fmla="*/ 0 w 1437229"/>
              <a:gd name="connsiteY0-42" fmla="*/ 643901 h 1287800"/>
              <a:gd name="connsiteX1-43" fmla="*/ 643880 w 1437229"/>
              <a:gd name="connsiteY1-44" fmla="*/ 21 h 1287800"/>
              <a:gd name="connsiteX2-45" fmla="*/ 1437229 w 1437229"/>
              <a:gd name="connsiteY2-46" fmla="*/ 661485 h 1287800"/>
              <a:gd name="connsiteX3-47" fmla="*/ 643880 w 1437229"/>
              <a:gd name="connsiteY3-48" fmla="*/ 1287781 h 1287800"/>
              <a:gd name="connsiteX4-49" fmla="*/ 0 w 1437229"/>
              <a:gd name="connsiteY4-50" fmla="*/ 643901 h 1287800"/>
              <a:gd name="connsiteX0-51" fmla="*/ 0 w 1437229"/>
              <a:gd name="connsiteY0-52" fmla="*/ 643901 h 1287800"/>
              <a:gd name="connsiteX1-53" fmla="*/ 643880 w 1437229"/>
              <a:gd name="connsiteY1-54" fmla="*/ 21 h 1287800"/>
              <a:gd name="connsiteX2-55" fmla="*/ 1437229 w 1437229"/>
              <a:gd name="connsiteY2-56" fmla="*/ 661485 h 1287800"/>
              <a:gd name="connsiteX3-57" fmla="*/ 643880 w 1437229"/>
              <a:gd name="connsiteY3-58" fmla="*/ 1287781 h 1287800"/>
              <a:gd name="connsiteX4-59" fmla="*/ 0 w 1437229"/>
              <a:gd name="connsiteY4-60" fmla="*/ 643901 h 1287800"/>
              <a:gd name="connsiteX0-61" fmla="*/ 0 w 1437229"/>
              <a:gd name="connsiteY0-62" fmla="*/ 643901 h 1287800"/>
              <a:gd name="connsiteX1-63" fmla="*/ 643880 w 1437229"/>
              <a:gd name="connsiteY1-64" fmla="*/ 21 h 1287800"/>
              <a:gd name="connsiteX2-65" fmla="*/ 1437229 w 1437229"/>
              <a:gd name="connsiteY2-66" fmla="*/ 661485 h 1287800"/>
              <a:gd name="connsiteX3-67" fmla="*/ 643880 w 1437229"/>
              <a:gd name="connsiteY3-68" fmla="*/ 1287781 h 1287800"/>
              <a:gd name="connsiteX4-69" fmla="*/ 0 w 1437229"/>
              <a:gd name="connsiteY4-70" fmla="*/ 643901 h 1287800"/>
              <a:gd name="connsiteX0-71" fmla="*/ 0 w 1437229"/>
              <a:gd name="connsiteY0-72" fmla="*/ 643901 h 1288779"/>
              <a:gd name="connsiteX1-73" fmla="*/ 643880 w 1437229"/>
              <a:gd name="connsiteY1-74" fmla="*/ 21 h 1288779"/>
              <a:gd name="connsiteX2-75" fmla="*/ 1437229 w 1437229"/>
              <a:gd name="connsiteY2-76" fmla="*/ 661485 h 1288779"/>
              <a:gd name="connsiteX3-77" fmla="*/ 643880 w 1437229"/>
              <a:gd name="connsiteY3-78" fmla="*/ 1287781 h 1288779"/>
              <a:gd name="connsiteX4-79" fmla="*/ 0 w 1437229"/>
              <a:gd name="connsiteY4-80" fmla="*/ 643901 h 1288779"/>
              <a:gd name="connsiteX0-81" fmla="*/ 0 w 1437229"/>
              <a:gd name="connsiteY0-82" fmla="*/ 643901 h 1288779"/>
              <a:gd name="connsiteX1-83" fmla="*/ 643880 w 1437229"/>
              <a:gd name="connsiteY1-84" fmla="*/ 21 h 1288779"/>
              <a:gd name="connsiteX2-85" fmla="*/ 1437229 w 1437229"/>
              <a:gd name="connsiteY2-86" fmla="*/ 661485 h 1288779"/>
              <a:gd name="connsiteX3-87" fmla="*/ 643880 w 1437229"/>
              <a:gd name="connsiteY3-88" fmla="*/ 1287781 h 1288779"/>
              <a:gd name="connsiteX4-89" fmla="*/ 0 w 1437229"/>
              <a:gd name="connsiteY4-90" fmla="*/ 643901 h 1288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7229" h="1288779">
                <a:moveTo>
                  <a:pt x="0" y="643901"/>
                </a:moveTo>
                <a:cubicBezTo>
                  <a:pt x="0" y="288296"/>
                  <a:pt x="263665" y="-2909"/>
                  <a:pt x="643880" y="21"/>
                </a:cubicBezTo>
                <a:cubicBezTo>
                  <a:pt x="1024095" y="2951"/>
                  <a:pt x="1287760" y="332257"/>
                  <a:pt x="1437229" y="661485"/>
                </a:cubicBezTo>
                <a:cubicBezTo>
                  <a:pt x="1278967" y="964336"/>
                  <a:pt x="1015302" y="1309773"/>
                  <a:pt x="643880" y="1287781"/>
                </a:cubicBezTo>
                <a:cubicBezTo>
                  <a:pt x="272458" y="1265789"/>
                  <a:pt x="0" y="999506"/>
                  <a:pt x="0" y="643901"/>
                </a:cubicBezTo>
                <a:close/>
              </a:path>
            </a:pathLst>
          </a:custGeom>
          <a:solidFill>
            <a:schemeClr val="bg1"/>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296466" y="2643792"/>
            <a:ext cx="684100" cy="684100"/>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386488" y="2631899"/>
            <a:ext cx="50405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364088" y="2779042"/>
            <a:ext cx="2448272"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考试与合格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4355976" y="3609020"/>
            <a:ext cx="4032448" cy="841876"/>
          </a:xfrm>
          <a:prstGeom prst="roundRect">
            <a:avLst>
              <a:gd name="adj" fmla="val 50000"/>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3"/>
          <p:cNvSpPr/>
          <p:nvPr/>
        </p:nvSpPr>
        <p:spPr>
          <a:xfrm>
            <a:off x="4217598" y="3609020"/>
            <a:ext cx="999728" cy="841876"/>
          </a:xfrm>
          <a:custGeom>
            <a:avLst/>
            <a:gdLst>
              <a:gd name="connsiteX0" fmla="*/ 0 w 1287760"/>
              <a:gd name="connsiteY0" fmla="*/ 643880 h 1287760"/>
              <a:gd name="connsiteX1" fmla="*/ 643880 w 1287760"/>
              <a:gd name="connsiteY1" fmla="*/ 0 h 1287760"/>
              <a:gd name="connsiteX2" fmla="*/ 1287760 w 1287760"/>
              <a:gd name="connsiteY2" fmla="*/ 643880 h 1287760"/>
              <a:gd name="connsiteX3" fmla="*/ 643880 w 1287760"/>
              <a:gd name="connsiteY3" fmla="*/ 1287760 h 1287760"/>
              <a:gd name="connsiteX4" fmla="*/ 0 w 1287760"/>
              <a:gd name="connsiteY4" fmla="*/ 643880 h 1287760"/>
              <a:gd name="connsiteX0-1" fmla="*/ 0 w 1437229"/>
              <a:gd name="connsiteY0-2" fmla="*/ 643901 h 1287804"/>
              <a:gd name="connsiteX1-3" fmla="*/ 643880 w 1437229"/>
              <a:gd name="connsiteY1-4" fmla="*/ 21 h 1287804"/>
              <a:gd name="connsiteX2-5" fmla="*/ 1437229 w 1437229"/>
              <a:gd name="connsiteY2-6" fmla="*/ 661485 h 1287804"/>
              <a:gd name="connsiteX3-7" fmla="*/ 643880 w 1437229"/>
              <a:gd name="connsiteY3-8" fmla="*/ 1287781 h 1287804"/>
              <a:gd name="connsiteX4-9" fmla="*/ 0 w 1437229"/>
              <a:gd name="connsiteY4-10" fmla="*/ 643901 h 1287804"/>
              <a:gd name="connsiteX0-11" fmla="*/ 0 w 1437229"/>
              <a:gd name="connsiteY0-12" fmla="*/ 643901 h 1287804"/>
              <a:gd name="connsiteX1-13" fmla="*/ 643880 w 1437229"/>
              <a:gd name="connsiteY1-14" fmla="*/ 21 h 1287804"/>
              <a:gd name="connsiteX2-15" fmla="*/ 1437229 w 1437229"/>
              <a:gd name="connsiteY2-16" fmla="*/ 661485 h 1287804"/>
              <a:gd name="connsiteX3-17" fmla="*/ 643880 w 1437229"/>
              <a:gd name="connsiteY3-18" fmla="*/ 1287781 h 1287804"/>
              <a:gd name="connsiteX4-19" fmla="*/ 0 w 1437229"/>
              <a:gd name="connsiteY4-20" fmla="*/ 643901 h 1287804"/>
              <a:gd name="connsiteX0-21" fmla="*/ 0 w 1437229"/>
              <a:gd name="connsiteY0-22" fmla="*/ 643901 h 1287795"/>
              <a:gd name="connsiteX1-23" fmla="*/ 643880 w 1437229"/>
              <a:gd name="connsiteY1-24" fmla="*/ 21 h 1287795"/>
              <a:gd name="connsiteX2-25" fmla="*/ 1437229 w 1437229"/>
              <a:gd name="connsiteY2-26" fmla="*/ 661485 h 1287795"/>
              <a:gd name="connsiteX3-27" fmla="*/ 643880 w 1437229"/>
              <a:gd name="connsiteY3-28" fmla="*/ 1287781 h 1287795"/>
              <a:gd name="connsiteX4-29" fmla="*/ 0 w 1437229"/>
              <a:gd name="connsiteY4-30" fmla="*/ 643901 h 1287795"/>
              <a:gd name="connsiteX0-31" fmla="*/ 0 w 1437229"/>
              <a:gd name="connsiteY0-32" fmla="*/ 643901 h 1287795"/>
              <a:gd name="connsiteX1-33" fmla="*/ 643880 w 1437229"/>
              <a:gd name="connsiteY1-34" fmla="*/ 21 h 1287795"/>
              <a:gd name="connsiteX2-35" fmla="*/ 1437229 w 1437229"/>
              <a:gd name="connsiteY2-36" fmla="*/ 661485 h 1287795"/>
              <a:gd name="connsiteX3-37" fmla="*/ 643880 w 1437229"/>
              <a:gd name="connsiteY3-38" fmla="*/ 1287781 h 1287795"/>
              <a:gd name="connsiteX4-39" fmla="*/ 0 w 1437229"/>
              <a:gd name="connsiteY4-40" fmla="*/ 643901 h 1287795"/>
              <a:gd name="connsiteX0-41" fmla="*/ 0 w 1437229"/>
              <a:gd name="connsiteY0-42" fmla="*/ 643901 h 1287800"/>
              <a:gd name="connsiteX1-43" fmla="*/ 643880 w 1437229"/>
              <a:gd name="connsiteY1-44" fmla="*/ 21 h 1287800"/>
              <a:gd name="connsiteX2-45" fmla="*/ 1437229 w 1437229"/>
              <a:gd name="connsiteY2-46" fmla="*/ 661485 h 1287800"/>
              <a:gd name="connsiteX3-47" fmla="*/ 643880 w 1437229"/>
              <a:gd name="connsiteY3-48" fmla="*/ 1287781 h 1287800"/>
              <a:gd name="connsiteX4-49" fmla="*/ 0 w 1437229"/>
              <a:gd name="connsiteY4-50" fmla="*/ 643901 h 1287800"/>
              <a:gd name="connsiteX0-51" fmla="*/ 0 w 1437229"/>
              <a:gd name="connsiteY0-52" fmla="*/ 643901 h 1287800"/>
              <a:gd name="connsiteX1-53" fmla="*/ 643880 w 1437229"/>
              <a:gd name="connsiteY1-54" fmla="*/ 21 h 1287800"/>
              <a:gd name="connsiteX2-55" fmla="*/ 1437229 w 1437229"/>
              <a:gd name="connsiteY2-56" fmla="*/ 661485 h 1287800"/>
              <a:gd name="connsiteX3-57" fmla="*/ 643880 w 1437229"/>
              <a:gd name="connsiteY3-58" fmla="*/ 1287781 h 1287800"/>
              <a:gd name="connsiteX4-59" fmla="*/ 0 w 1437229"/>
              <a:gd name="connsiteY4-60" fmla="*/ 643901 h 1287800"/>
              <a:gd name="connsiteX0-61" fmla="*/ 0 w 1437229"/>
              <a:gd name="connsiteY0-62" fmla="*/ 643901 h 1287800"/>
              <a:gd name="connsiteX1-63" fmla="*/ 643880 w 1437229"/>
              <a:gd name="connsiteY1-64" fmla="*/ 21 h 1287800"/>
              <a:gd name="connsiteX2-65" fmla="*/ 1437229 w 1437229"/>
              <a:gd name="connsiteY2-66" fmla="*/ 661485 h 1287800"/>
              <a:gd name="connsiteX3-67" fmla="*/ 643880 w 1437229"/>
              <a:gd name="connsiteY3-68" fmla="*/ 1287781 h 1287800"/>
              <a:gd name="connsiteX4-69" fmla="*/ 0 w 1437229"/>
              <a:gd name="connsiteY4-70" fmla="*/ 643901 h 1287800"/>
              <a:gd name="connsiteX0-71" fmla="*/ 0 w 1437229"/>
              <a:gd name="connsiteY0-72" fmla="*/ 643901 h 1288779"/>
              <a:gd name="connsiteX1-73" fmla="*/ 643880 w 1437229"/>
              <a:gd name="connsiteY1-74" fmla="*/ 21 h 1288779"/>
              <a:gd name="connsiteX2-75" fmla="*/ 1437229 w 1437229"/>
              <a:gd name="connsiteY2-76" fmla="*/ 661485 h 1288779"/>
              <a:gd name="connsiteX3-77" fmla="*/ 643880 w 1437229"/>
              <a:gd name="connsiteY3-78" fmla="*/ 1287781 h 1288779"/>
              <a:gd name="connsiteX4-79" fmla="*/ 0 w 1437229"/>
              <a:gd name="connsiteY4-80" fmla="*/ 643901 h 1288779"/>
              <a:gd name="connsiteX0-81" fmla="*/ 0 w 1437229"/>
              <a:gd name="connsiteY0-82" fmla="*/ 643901 h 1288779"/>
              <a:gd name="connsiteX1-83" fmla="*/ 643880 w 1437229"/>
              <a:gd name="connsiteY1-84" fmla="*/ 21 h 1288779"/>
              <a:gd name="connsiteX2-85" fmla="*/ 1437229 w 1437229"/>
              <a:gd name="connsiteY2-86" fmla="*/ 661485 h 1288779"/>
              <a:gd name="connsiteX3-87" fmla="*/ 643880 w 1437229"/>
              <a:gd name="connsiteY3-88" fmla="*/ 1287781 h 1288779"/>
              <a:gd name="connsiteX4-89" fmla="*/ 0 w 1437229"/>
              <a:gd name="connsiteY4-90" fmla="*/ 643901 h 1288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7229" h="1288779">
                <a:moveTo>
                  <a:pt x="0" y="643901"/>
                </a:moveTo>
                <a:cubicBezTo>
                  <a:pt x="0" y="288296"/>
                  <a:pt x="263665" y="-2909"/>
                  <a:pt x="643880" y="21"/>
                </a:cubicBezTo>
                <a:cubicBezTo>
                  <a:pt x="1024095" y="2951"/>
                  <a:pt x="1287760" y="332257"/>
                  <a:pt x="1437229" y="661485"/>
                </a:cubicBezTo>
                <a:cubicBezTo>
                  <a:pt x="1278967" y="964336"/>
                  <a:pt x="1015302" y="1309773"/>
                  <a:pt x="643880" y="1287781"/>
                </a:cubicBezTo>
                <a:cubicBezTo>
                  <a:pt x="272458" y="1265789"/>
                  <a:pt x="0" y="999506"/>
                  <a:pt x="0" y="643901"/>
                </a:cubicBezTo>
                <a:close/>
              </a:path>
            </a:pathLst>
          </a:custGeom>
          <a:solidFill>
            <a:schemeClr val="bg1"/>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296466" y="3687908"/>
            <a:ext cx="684100" cy="684100"/>
          </a:xfrm>
          <a:prstGeom prst="ellipse">
            <a:avLst/>
          </a:prstGeom>
          <a:solidFill>
            <a:srgbClr val="00B050"/>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4386488" y="3676015"/>
            <a:ext cx="50405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364088" y="3823158"/>
            <a:ext cx="2448272"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实践与</a:t>
            </a:r>
            <a:r>
              <a:rPr lang="zh-CN" altLang="en-US" sz="2400" b="1" dirty="0">
                <a:solidFill>
                  <a:schemeClr val="bg1"/>
                </a:solidFill>
                <a:latin typeface="微软雅黑" panose="020B0503020204020204" pitchFamily="34" charset="-122"/>
                <a:ea typeface="微软雅黑" panose="020B0503020204020204" pitchFamily="34" charset="-122"/>
              </a:rPr>
              <a:t>合格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4355976" y="4653136"/>
            <a:ext cx="4032448" cy="841876"/>
          </a:xfrm>
          <a:prstGeom prst="roundRect">
            <a:avLst>
              <a:gd name="adj" fmla="val 50000"/>
            </a:avLst>
          </a:prstGeom>
          <a:solidFill>
            <a:schemeClr val="tx2">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3"/>
          <p:cNvSpPr/>
          <p:nvPr/>
        </p:nvSpPr>
        <p:spPr>
          <a:xfrm>
            <a:off x="4217598" y="4653136"/>
            <a:ext cx="999728" cy="841876"/>
          </a:xfrm>
          <a:custGeom>
            <a:avLst/>
            <a:gdLst>
              <a:gd name="connsiteX0" fmla="*/ 0 w 1287760"/>
              <a:gd name="connsiteY0" fmla="*/ 643880 h 1287760"/>
              <a:gd name="connsiteX1" fmla="*/ 643880 w 1287760"/>
              <a:gd name="connsiteY1" fmla="*/ 0 h 1287760"/>
              <a:gd name="connsiteX2" fmla="*/ 1287760 w 1287760"/>
              <a:gd name="connsiteY2" fmla="*/ 643880 h 1287760"/>
              <a:gd name="connsiteX3" fmla="*/ 643880 w 1287760"/>
              <a:gd name="connsiteY3" fmla="*/ 1287760 h 1287760"/>
              <a:gd name="connsiteX4" fmla="*/ 0 w 1287760"/>
              <a:gd name="connsiteY4" fmla="*/ 643880 h 1287760"/>
              <a:gd name="connsiteX0-1" fmla="*/ 0 w 1437229"/>
              <a:gd name="connsiteY0-2" fmla="*/ 643901 h 1287804"/>
              <a:gd name="connsiteX1-3" fmla="*/ 643880 w 1437229"/>
              <a:gd name="connsiteY1-4" fmla="*/ 21 h 1287804"/>
              <a:gd name="connsiteX2-5" fmla="*/ 1437229 w 1437229"/>
              <a:gd name="connsiteY2-6" fmla="*/ 661485 h 1287804"/>
              <a:gd name="connsiteX3-7" fmla="*/ 643880 w 1437229"/>
              <a:gd name="connsiteY3-8" fmla="*/ 1287781 h 1287804"/>
              <a:gd name="connsiteX4-9" fmla="*/ 0 w 1437229"/>
              <a:gd name="connsiteY4-10" fmla="*/ 643901 h 1287804"/>
              <a:gd name="connsiteX0-11" fmla="*/ 0 w 1437229"/>
              <a:gd name="connsiteY0-12" fmla="*/ 643901 h 1287804"/>
              <a:gd name="connsiteX1-13" fmla="*/ 643880 w 1437229"/>
              <a:gd name="connsiteY1-14" fmla="*/ 21 h 1287804"/>
              <a:gd name="connsiteX2-15" fmla="*/ 1437229 w 1437229"/>
              <a:gd name="connsiteY2-16" fmla="*/ 661485 h 1287804"/>
              <a:gd name="connsiteX3-17" fmla="*/ 643880 w 1437229"/>
              <a:gd name="connsiteY3-18" fmla="*/ 1287781 h 1287804"/>
              <a:gd name="connsiteX4-19" fmla="*/ 0 w 1437229"/>
              <a:gd name="connsiteY4-20" fmla="*/ 643901 h 1287804"/>
              <a:gd name="connsiteX0-21" fmla="*/ 0 w 1437229"/>
              <a:gd name="connsiteY0-22" fmla="*/ 643901 h 1287795"/>
              <a:gd name="connsiteX1-23" fmla="*/ 643880 w 1437229"/>
              <a:gd name="connsiteY1-24" fmla="*/ 21 h 1287795"/>
              <a:gd name="connsiteX2-25" fmla="*/ 1437229 w 1437229"/>
              <a:gd name="connsiteY2-26" fmla="*/ 661485 h 1287795"/>
              <a:gd name="connsiteX3-27" fmla="*/ 643880 w 1437229"/>
              <a:gd name="connsiteY3-28" fmla="*/ 1287781 h 1287795"/>
              <a:gd name="connsiteX4-29" fmla="*/ 0 w 1437229"/>
              <a:gd name="connsiteY4-30" fmla="*/ 643901 h 1287795"/>
              <a:gd name="connsiteX0-31" fmla="*/ 0 w 1437229"/>
              <a:gd name="connsiteY0-32" fmla="*/ 643901 h 1287795"/>
              <a:gd name="connsiteX1-33" fmla="*/ 643880 w 1437229"/>
              <a:gd name="connsiteY1-34" fmla="*/ 21 h 1287795"/>
              <a:gd name="connsiteX2-35" fmla="*/ 1437229 w 1437229"/>
              <a:gd name="connsiteY2-36" fmla="*/ 661485 h 1287795"/>
              <a:gd name="connsiteX3-37" fmla="*/ 643880 w 1437229"/>
              <a:gd name="connsiteY3-38" fmla="*/ 1287781 h 1287795"/>
              <a:gd name="connsiteX4-39" fmla="*/ 0 w 1437229"/>
              <a:gd name="connsiteY4-40" fmla="*/ 643901 h 1287795"/>
              <a:gd name="connsiteX0-41" fmla="*/ 0 w 1437229"/>
              <a:gd name="connsiteY0-42" fmla="*/ 643901 h 1287800"/>
              <a:gd name="connsiteX1-43" fmla="*/ 643880 w 1437229"/>
              <a:gd name="connsiteY1-44" fmla="*/ 21 h 1287800"/>
              <a:gd name="connsiteX2-45" fmla="*/ 1437229 w 1437229"/>
              <a:gd name="connsiteY2-46" fmla="*/ 661485 h 1287800"/>
              <a:gd name="connsiteX3-47" fmla="*/ 643880 w 1437229"/>
              <a:gd name="connsiteY3-48" fmla="*/ 1287781 h 1287800"/>
              <a:gd name="connsiteX4-49" fmla="*/ 0 w 1437229"/>
              <a:gd name="connsiteY4-50" fmla="*/ 643901 h 1287800"/>
              <a:gd name="connsiteX0-51" fmla="*/ 0 w 1437229"/>
              <a:gd name="connsiteY0-52" fmla="*/ 643901 h 1287800"/>
              <a:gd name="connsiteX1-53" fmla="*/ 643880 w 1437229"/>
              <a:gd name="connsiteY1-54" fmla="*/ 21 h 1287800"/>
              <a:gd name="connsiteX2-55" fmla="*/ 1437229 w 1437229"/>
              <a:gd name="connsiteY2-56" fmla="*/ 661485 h 1287800"/>
              <a:gd name="connsiteX3-57" fmla="*/ 643880 w 1437229"/>
              <a:gd name="connsiteY3-58" fmla="*/ 1287781 h 1287800"/>
              <a:gd name="connsiteX4-59" fmla="*/ 0 w 1437229"/>
              <a:gd name="connsiteY4-60" fmla="*/ 643901 h 1287800"/>
              <a:gd name="connsiteX0-61" fmla="*/ 0 w 1437229"/>
              <a:gd name="connsiteY0-62" fmla="*/ 643901 h 1287800"/>
              <a:gd name="connsiteX1-63" fmla="*/ 643880 w 1437229"/>
              <a:gd name="connsiteY1-64" fmla="*/ 21 h 1287800"/>
              <a:gd name="connsiteX2-65" fmla="*/ 1437229 w 1437229"/>
              <a:gd name="connsiteY2-66" fmla="*/ 661485 h 1287800"/>
              <a:gd name="connsiteX3-67" fmla="*/ 643880 w 1437229"/>
              <a:gd name="connsiteY3-68" fmla="*/ 1287781 h 1287800"/>
              <a:gd name="connsiteX4-69" fmla="*/ 0 w 1437229"/>
              <a:gd name="connsiteY4-70" fmla="*/ 643901 h 1287800"/>
              <a:gd name="connsiteX0-71" fmla="*/ 0 w 1437229"/>
              <a:gd name="connsiteY0-72" fmla="*/ 643901 h 1288779"/>
              <a:gd name="connsiteX1-73" fmla="*/ 643880 w 1437229"/>
              <a:gd name="connsiteY1-74" fmla="*/ 21 h 1288779"/>
              <a:gd name="connsiteX2-75" fmla="*/ 1437229 w 1437229"/>
              <a:gd name="connsiteY2-76" fmla="*/ 661485 h 1288779"/>
              <a:gd name="connsiteX3-77" fmla="*/ 643880 w 1437229"/>
              <a:gd name="connsiteY3-78" fmla="*/ 1287781 h 1288779"/>
              <a:gd name="connsiteX4-79" fmla="*/ 0 w 1437229"/>
              <a:gd name="connsiteY4-80" fmla="*/ 643901 h 1288779"/>
              <a:gd name="connsiteX0-81" fmla="*/ 0 w 1437229"/>
              <a:gd name="connsiteY0-82" fmla="*/ 643901 h 1288779"/>
              <a:gd name="connsiteX1-83" fmla="*/ 643880 w 1437229"/>
              <a:gd name="connsiteY1-84" fmla="*/ 21 h 1288779"/>
              <a:gd name="connsiteX2-85" fmla="*/ 1437229 w 1437229"/>
              <a:gd name="connsiteY2-86" fmla="*/ 661485 h 1288779"/>
              <a:gd name="connsiteX3-87" fmla="*/ 643880 w 1437229"/>
              <a:gd name="connsiteY3-88" fmla="*/ 1287781 h 1288779"/>
              <a:gd name="connsiteX4-89" fmla="*/ 0 w 1437229"/>
              <a:gd name="connsiteY4-90" fmla="*/ 643901 h 1288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7229" h="1288779">
                <a:moveTo>
                  <a:pt x="0" y="643901"/>
                </a:moveTo>
                <a:cubicBezTo>
                  <a:pt x="0" y="288296"/>
                  <a:pt x="263665" y="-2909"/>
                  <a:pt x="643880" y="21"/>
                </a:cubicBezTo>
                <a:cubicBezTo>
                  <a:pt x="1024095" y="2951"/>
                  <a:pt x="1287760" y="332257"/>
                  <a:pt x="1437229" y="661485"/>
                </a:cubicBezTo>
                <a:cubicBezTo>
                  <a:pt x="1278967" y="964336"/>
                  <a:pt x="1015302" y="1309773"/>
                  <a:pt x="643880" y="1287781"/>
                </a:cubicBezTo>
                <a:cubicBezTo>
                  <a:pt x="272458" y="1265789"/>
                  <a:pt x="0" y="999506"/>
                  <a:pt x="0" y="643901"/>
                </a:cubicBezTo>
                <a:close/>
              </a:path>
            </a:pathLst>
          </a:custGeom>
          <a:solidFill>
            <a:schemeClr val="bg1"/>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296466" y="4732024"/>
            <a:ext cx="684100" cy="684100"/>
          </a:xfrm>
          <a:prstGeom prst="ellipse">
            <a:avLst/>
          </a:prstGeom>
          <a:solidFill>
            <a:schemeClr val="tx2">
              <a:lumMod val="75000"/>
            </a:schemeClr>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4386488" y="4720131"/>
            <a:ext cx="50405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364088" y="4867274"/>
            <a:ext cx="237626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青果系统的使用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4347910" y="5661248"/>
            <a:ext cx="4032448" cy="841876"/>
          </a:xfrm>
          <a:prstGeom prst="roundRect">
            <a:avLst>
              <a:gd name="adj" fmla="val 50000"/>
            </a:avLst>
          </a:prstGeom>
          <a:solidFill>
            <a:srgbClr val="00B05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13"/>
          <p:cNvSpPr/>
          <p:nvPr/>
        </p:nvSpPr>
        <p:spPr>
          <a:xfrm>
            <a:off x="4209532" y="5661248"/>
            <a:ext cx="999728" cy="841876"/>
          </a:xfrm>
          <a:custGeom>
            <a:avLst/>
            <a:gdLst>
              <a:gd name="connsiteX0" fmla="*/ 0 w 1287760"/>
              <a:gd name="connsiteY0" fmla="*/ 643880 h 1287760"/>
              <a:gd name="connsiteX1" fmla="*/ 643880 w 1287760"/>
              <a:gd name="connsiteY1" fmla="*/ 0 h 1287760"/>
              <a:gd name="connsiteX2" fmla="*/ 1287760 w 1287760"/>
              <a:gd name="connsiteY2" fmla="*/ 643880 h 1287760"/>
              <a:gd name="connsiteX3" fmla="*/ 643880 w 1287760"/>
              <a:gd name="connsiteY3" fmla="*/ 1287760 h 1287760"/>
              <a:gd name="connsiteX4" fmla="*/ 0 w 1287760"/>
              <a:gd name="connsiteY4" fmla="*/ 643880 h 1287760"/>
              <a:gd name="connsiteX0-1" fmla="*/ 0 w 1437229"/>
              <a:gd name="connsiteY0-2" fmla="*/ 643901 h 1287804"/>
              <a:gd name="connsiteX1-3" fmla="*/ 643880 w 1437229"/>
              <a:gd name="connsiteY1-4" fmla="*/ 21 h 1287804"/>
              <a:gd name="connsiteX2-5" fmla="*/ 1437229 w 1437229"/>
              <a:gd name="connsiteY2-6" fmla="*/ 661485 h 1287804"/>
              <a:gd name="connsiteX3-7" fmla="*/ 643880 w 1437229"/>
              <a:gd name="connsiteY3-8" fmla="*/ 1287781 h 1287804"/>
              <a:gd name="connsiteX4-9" fmla="*/ 0 w 1437229"/>
              <a:gd name="connsiteY4-10" fmla="*/ 643901 h 1287804"/>
              <a:gd name="connsiteX0-11" fmla="*/ 0 w 1437229"/>
              <a:gd name="connsiteY0-12" fmla="*/ 643901 h 1287804"/>
              <a:gd name="connsiteX1-13" fmla="*/ 643880 w 1437229"/>
              <a:gd name="connsiteY1-14" fmla="*/ 21 h 1287804"/>
              <a:gd name="connsiteX2-15" fmla="*/ 1437229 w 1437229"/>
              <a:gd name="connsiteY2-16" fmla="*/ 661485 h 1287804"/>
              <a:gd name="connsiteX3-17" fmla="*/ 643880 w 1437229"/>
              <a:gd name="connsiteY3-18" fmla="*/ 1287781 h 1287804"/>
              <a:gd name="connsiteX4-19" fmla="*/ 0 w 1437229"/>
              <a:gd name="connsiteY4-20" fmla="*/ 643901 h 1287804"/>
              <a:gd name="connsiteX0-21" fmla="*/ 0 w 1437229"/>
              <a:gd name="connsiteY0-22" fmla="*/ 643901 h 1287795"/>
              <a:gd name="connsiteX1-23" fmla="*/ 643880 w 1437229"/>
              <a:gd name="connsiteY1-24" fmla="*/ 21 h 1287795"/>
              <a:gd name="connsiteX2-25" fmla="*/ 1437229 w 1437229"/>
              <a:gd name="connsiteY2-26" fmla="*/ 661485 h 1287795"/>
              <a:gd name="connsiteX3-27" fmla="*/ 643880 w 1437229"/>
              <a:gd name="connsiteY3-28" fmla="*/ 1287781 h 1287795"/>
              <a:gd name="connsiteX4-29" fmla="*/ 0 w 1437229"/>
              <a:gd name="connsiteY4-30" fmla="*/ 643901 h 1287795"/>
              <a:gd name="connsiteX0-31" fmla="*/ 0 w 1437229"/>
              <a:gd name="connsiteY0-32" fmla="*/ 643901 h 1287795"/>
              <a:gd name="connsiteX1-33" fmla="*/ 643880 w 1437229"/>
              <a:gd name="connsiteY1-34" fmla="*/ 21 h 1287795"/>
              <a:gd name="connsiteX2-35" fmla="*/ 1437229 w 1437229"/>
              <a:gd name="connsiteY2-36" fmla="*/ 661485 h 1287795"/>
              <a:gd name="connsiteX3-37" fmla="*/ 643880 w 1437229"/>
              <a:gd name="connsiteY3-38" fmla="*/ 1287781 h 1287795"/>
              <a:gd name="connsiteX4-39" fmla="*/ 0 w 1437229"/>
              <a:gd name="connsiteY4-40" fmla="*/ 643901 h 1287795"/>
              <a:gd name="connsiteX0-41" fmla="*/ 0 w 1437229"/>
              <a:gd name="connsiteY0-42" fmla="*/ 643901 h 1287800"/>
              <a:gd name="connsiteX1-43" fmla="*/ 643880 w 1437229"/>
              <a:gd name="connsiteY1-44" fmla="*/ 21 h 1287800"/>
              <a:gd name="connsiteX2-45" fmla="*/ 1437229 w 1437229"/>
              <a:gd name="connsiteY2-46" fmla="*/ 661485 h 1287800"/>
              <a:gd name="connsiteX3-47" fmla="*/ 643880 w 1437229"/>
              <a:gd name="connsiteY3-48" fmla="*/ 1287781 h 1287800"/>
              <a:gd name="connsiteX4-49" fmla="*/ 0 w 1437229"/>
              <a:gd name="connsiteY4-50" fmla="*/ 643901 h 1287800"/>
              <a:gd name="connsiteX0-51" fmla="*/ 0 w 1437229"/>
              <a:gd name="connsiteY0-52" fmla="*/ 643901 h 1287800"/>
              <a:gd name="connsiteX1-53" fmla="*/ 643880 w 1437229"/>
              <a:gd name="connsiteY1-54" fmla="*/ 21 h 1287800"/>
              <a:gd name="connsiteX2-55" fmla="*/ 1437229 w 1437229"/>
              <a:gd name="connsiteY2-56" fmla="*/ 661485 h 1287800"/>
              <a:gd name="connsiteX3-57" fmla="*/ 643880 w 1437229"/>
              <a:gd name="connsiteY3-58" fmla="*/ 1287781 h 1287800"/>
              <a:gd name="connsiteX4-59" fmla="*/ 0 w 1437229"/>
              <a:gd name="connsiteY4-60" fmla="*/ 643901 h 1287800"/>
              <a:gd name="connsiteX0-61" fmla="*/ 0 w 1437229"/>
              <a:gd name="connsiteY0-62" fmla="*/ 643901 h 1287800"/>
              <a:gd name="connsiteX1-63" fmla="*/ 643880 w 1437229"/>
              <a:gd name="connsiteY1-64" fmla="*/ 21 h 1287800"/>
              <a:gd name="connsiteX2-65" fmla="*/ 1437229 w 1437229"/>
              <a:gd name="connsiteY2-66" fmla="*/ 661485 h 1287800"/>
              <a:gd name="connsiteX3-67" fmla="*/ 643880 w 1437229"/>
              <a:gd name="connsiteY3-68" fmla="*/ 1287781 h 1287800"/>
              <a:gd name="connsiteX4-69" fmla="*/ 0 w 1437229"/>
              <a:gd name="connsiteY4-70" fmla="*/ 643901 h 1287800"/>
              <a:gd name="connsiteX0-71" fmla="*/ 0 w 1437229"/>
              <a:gd name="connsiteY0-72" fmla="*/ 643901 h 1288779"/>
              <a:gd name="connsiteX1-73" fmla="*/ 643880 w 1437229"/>
              <a:gd name="connsiteY1-74" fmla="*/ 21 h 1288779"/>
              <a:gd name="connsiteX2-75" fmla="*/ 1437229 w 1437229"/>
              <a:gd name="connsiteY2-76" fmla="*/ 661485 h 1288779"/>
              <a:gd name="connsiteX3-77" fmla="*/ 643880 w 1437229"/>
              <a:gd name="connsiteY3-78" fmla="*/ 1287781 h 1288779"/>
              <a:gd name="connsiteX4-79" fmla="*/ 0 w 1437229"/>
              <a:gd name="connsiteY4-80" fmla="*/ 643901 h 1288779"/>
              <a:gd name="connsiteX0-81" fmla="*/ 0 w 1437229"/>
              <a:gd name="connsiteY0-82" fmla="*/ 643901 h 1288779"/>
              <a:gd name="connsiteX1-83" fmla="*/ 643880 w 1437229"/>
              <a:gd name="connsiteY1-84" fmla="*/ 21 h 1288779"/>
              <a:gd name="connsiteX2-85" fmla="*/ 1437229 w 1437229"/>
              <a:gd name="connsiteY2-86" fmla="*/ 661485 h 1288779"/>
              <a:gd name="connsiteX3-87" fmla="*/ 643880 w 1437229"/>
              <a:gd name="connsiteY3-88" fmla="*/ 1287781 h 1288779"/>
              <a:gd name="connsiteX4-89" fmla="*/ 0 w 1437229"/>
              <a:gd name="connsiteY4-90" fmla="*/ 643901 h 1288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7229" h="1288779">
                <a:moveTo>
                  <a:pt x="0" y="643901"/>
                </a:moveTo>
                <a:cubicBezTo>
                  <a:pt x="0" y="288296"/>
                  <a:pt x="263665" y="-2909"/>
                  <a:pt x="643880" y="21"/>
                </a:cubicBezTo>
                <a:cubicBezTo>
                  <a:pt x="1024095" y="2951"/>
                  <a:pt x="1287760" y="332257"/>
                  <a:pt x="1437229" y="661485"/>
                </a:cubicBezTo>
                <a:cubicBezTo>
                  <a:pt x="1278967" y="964336"/>
                  <a:pt x="1015302" y="1309773"/>
                  <a:pt x="643880" y="1287781"/>
                </a:cubicBezTo>
                <a:cubicBezTo>
                  <a:pt x="272458" y="1265789"/>
                  <a:pt x="0" y="999506"/>
                  <a:pt x="0" y="643901"/>
                </a:cubicBezTo>
                <a:close/>
              </a:path>
            </a:pathLst>
          </a:custGeom>
          <a:solidFill>
            <a:schemeClr val="bg1"/>
          </a:solidFill>
          <a:ln>
            <a:solidFill>
              <a:schemeClr val="tx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288400" y="5740136"/>
            <a:ext cx="684100" cy="684100"/>
          </a:xfrm>
          <a:prstGeom prst="ellipse">
            <a:avLst/>
          </a:prstGeom>
          <a:solidFill>
            <a:srgbClr val="00B050"/>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4378422" y="5728243"/>
            <a:ext cx="50405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6</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364088" y="5875386"/>
            <a:ext cx="2368198"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其他注意事项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25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22" presetClass="entr" presetSubtype="8" fill="hold" grpId="0" nodeType="withEffect">
                                  <p:stCondLst>
                                    <p:cond delay="25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17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22" presetClass="entr" presetSubtype="8" fill="hold" grpId="0" nodeType="withEffect">
                                  <p:stCondLst>
                                    <p:cond delay="25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2250"/>
                            </p:stCondLst>
                            <p:childTnLst>
                              <p:par>
                                <p:cTn id="70" presetID="22" presetClass="entr" presetSubtype="8"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2" presetClass="entr" presetSubtype="8" fill="hold" grpId="0" nodeType="withEffect">
                                  <p:stCondLst>
                                    <p:cond delay="25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par>
                          <p:cTn id="85" fill="hold">
                            <p:stCondLst>
                              <p:cond delay="2750"/>
                            </p:stCondLst>
                            <p:childTnLst>
                              <p:par>
                                <p:cTn id="86" presetID="22" presetClass="entr" presetSubtype="8"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22" presetClass="entr" presetSubtype="8" fill="hold" grpId="0" nodeType="withEffect">
                                  <p:stCondLst>
                                    <p:cond delay="25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childTnLst>
                          </p:cTn>
                        </p:par>
                        <p:par>
                          <p:cTn id="101" fill="hold">
                            <p:stCondLst>
                              <p:cond delay="3250"/>
                            </p:stCondLst>
                            <p:childTnLst>
                              <p:par>
                                <p:cTn id="102" presetID="22" presetClass="entr" presetSubtype="8" fill="hold" grpId="0"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left)">
                                      <p:cBhvr>
                                        <p:cTn id="104" dur="500"/>
                                        <p:tgtEl>
                                          <p:spTgt spid="42"/>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wipe(left)">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22" presetClass="entr" presetSubtype="8" fill="hold" grpId="0" nodeType="withEffect">
                                  <p:stCondLst>
                                    <p:cond delay="250"/>
                                  </p:stCondLst>
                                  <p:childTnLst>
                                    <p:set>
                                      <p:cBhvr>
                                        <p:cTn id="112" dur="1" fill="hold">
                                          <p:stCondLst>
                                            <p:cond delay="0"/>
                                          </p:stCondLst>
                                        </p:cTn>
                                        <p:tgtEl>
                                          <p:spTgt spid="41"/>
                                        </p:tgtEl>
                                        <p:attrNameLst>
                                          <p:attrName>style.visibility</p:attrName>
                                        </p:attrNameLst>
                                      </p:cBhvr>
                                      <p:to>
                                        <p:strVal val="visible"/>
                                      </p:to>
                                    </p:set>
                                    <p:animEffect transition="in" filter="wipe(left)">
                                      <p:cBhvr>
                                        <p:cTn id="113" dur="500"/>
                                        <p:tgtEl>
                                          <p:spTgt spid="4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0" grpId="0"/>
      <p:bldP spid="14" grpId="0" animBg="1"/>
      <p:bldP spid="13" grpId="0" animBg="1"/>
      <p:bldP spid="18" grpId="0"/>
      <p:bldP spid="20" grpId="0"/>
      <p:bldP spid="21" grpId="0" animBg="1"/>
      <p:bldP spid="22" grpId="0" animBg="1"/>
      <p:bldP spid="23" grpId="0" animBg="1"/>
      <p:bldP spid="24" grpId="0"/>
      <p:bldP spid="25" grpId="0"/>
      <p:bldP spid="26" grpId="0" animBg="1"/>
      <p:bldP spid="27" grpId="0" animBg="1"/>
      <p:bldP spid="28" grpId="0" animBg="1"/>
      <p:bldP spid="29" grpId="0"/>
      <p:bldP spid="30" grpId="0"/>
      <p:bldP spid="31" grpId="0" animBg="1"/>
      <p:bldP spid="32" grpId="0" animBg="1"/>
      <p:bldP spid="33" grpId="0" animBg="1"/>
      <p:bldP spid="34" grpId="0"/>
      <p:bldP spid="35" grpId="0"/>
      <p:bldP spid="36" grpId="0" animBg="1"/>
      <p:bldP spid="37" grpId="0" animBg="1"/>
      <p:bldP spid="38" grpId="0" animBg="1"/>
      <p:bldP spid="39" grpId="0"/>
      <p:bldP spid="40" grpId="0"/>
      <p:bldP spid="41" grpId="0" animBg="1"/>
      <p:bldP spid="42" grpId="0" animBg="1"/>
      <p:bldP spid="43" grpId="0" animBg="1"/>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632" y="1628800"/>
            <a:ext cx="3472210" cy="405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椭圆 2"/>
          <p:cNvSpPr/>
          <p:nvPr/>
        </p:nvSpPr>
        <p:spPr bwMode="auto">
          <a:xfrm>
            <a:off x="1115616" y="4581128"/>
            <a:ext cx="2592288" cy="648072"/>
          </a:xfrm>
          <a:prstGeom prst="ellipse">
            <a:avLst/>
          </a:prstGeom>
          <a:noFill/>
          <a:ln>
            <a:solidFill>
              <a:srgbClr val="FF0000"/>
            </a:solidFill>
          </a:ln>
          <a:effectLst>
            <a:outerShdw dist="17961" dir="2700000" algn="ctr" rotWithShape="0">
              <a:srgbClr val="33CCCC">
                <a:gamma/>
                <a:shade val="60000"/>
                <a:invGamma/>
              </a:srgbClr>
            </a:outerShdw>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ndParaRPr>
          </a:p>
        </p:txBody>
      </p:sp>
      <p:sp>
        <p:nvSpPr>
          <p:cNvPr id="4" name="圆角矩形 3"/>
          <p:cNvSpPr/>
          <p:nvPr/>
        </p:nvSpPr>
        <p:spPr bwMode="auto">
          <a:xfrm>
            <a:off x="5148064" y="1628800"/>
            <a:ext cx="2952328" cy="3528392"/>
          </a:xfrm>
          <a:prstGeom prst="roundRect">
            <a:avLst/>
          </a:prstGeom>
          <a:noFill/>
          <a:ln>
            <a:solidFill>
              <a:srgbClr val="FF0000"/>
            </a:solidFill>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FF0000"/>
                </a:solidFill>
                <a:effectLst/>
              </a:rPr>
              <a:t>每学期末评教一</a:t>
            </a:r>
            <a:endParaRPr kumimoji="0" lang="en-US" altLang="zh-CN" sz="2800" b="1" i="0" u="none" strike="noStrike" cap="none" normalizeH="0" baseline="0" dirty="0" smtClean="0">
              <a:ln>
                <a:noFill/>
              </a:ln>
              <a:solidFill>
                <a:srgbClr val="FF0000"/>
              </a:solidFill>
              <a:effectLst/>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FF0000"/>
                </a:solidFill>
                <a:effectLst/>
              </a:rPr>
              <a:t>次，没有评教、</a:t>
            </a:r>
            <a:endParaRPr kumimoji="0" lang="en-US" altLang="zh-CN" sz="2800" b="1" i="0" u="none" strike="noStrike" cap="none" normalizeH="0" baseline="0" dirty="0" smtClean="0">
              <a:ln>
                <a:noFill/>
              </a:ln>
              <a:solidFill>
                <a:srgbClr val="FF0000"/>
              </a:solidFill>
              <a:effectLst/>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FF0000"/>
                </a:solidFill>
                <a:effectLst/>
              </a:rPr>
              <a:t>恶意评教、</a:t>
            </a:r>
            <a:r>
              <a:rPr lang="zh-CN" altLang="en-US" sz="2800" b="1" dirty="0" smtClean="0">
                <a:solidFill>
                  <a:srgbClr val="FF0000"/>
                </a:solidFill>
              </a:rPr>
              <a:t>消极</a:t>
            </a:r>
            <a:endParaRPr lang="en-US" altLang="zh-CN" sz="2800" b="1" dirty="0" smtClean="0">
              <a:solidFill>
                <a:srgbClr val="FF0000"/>
              </a:solidFill>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dirty="0" smtClean="0">
                <a:solidFill>
                  <a:srgbClr val="FF0000"/>
                </a:solidFill>
              </a:rPr>
              <a:t>评教等不公平、</a:t>
            </a:r>
            <a:endParaRPr lang="en-US" altLang="zh-CN" sz="2800" b="1" dirty="0" smtClean="0">
              <a:solidFill>
                <a:srgbClr val="FF0000"/>
              </a:solidFill>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dirty="0" smtClean="0">
                <a:solidFill>
                  <a:srgbClr val="FF0000"/>
                </a:solidFill>
              </a:rPr>
              <a:t>公正的</a:t>
            </a:r>
            <a:endParaRPr lang="en-US" altLang="zh-CN" sz="2800" b="1" dirty="0" smtClean="0">
              <a:solidFill>
                <a:srgbClr val="FF0000"/>
              </a:solidFill>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dirty="0" smtClean="0">
                <a:solidFill>
                  <a:srgbClr val="FF0000"/>
                </a:solidFill>
              </a:rPr>
              <a:t>第二学期将不能</a:t>
            </a:r>
            <a:endParaRPr lang="en-US" altLang="zh-CN" sz="2800" b="1" dirty="0" smtClean="0">
              <a:solidFill>
                <a:srgbClr val="FF0000"/>
              </a:solidFill>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dirty="0" smtClean="0">
                <a:solidFill>
                  <a:srgbClr val="FF0000"/>
                </a:solidFill>
              </a:rPr>
              <a:t>在第一时</a:t>
            </a:r>
            <a:r>
              <a:rPr kumimoji="0" lang="zh-CN" altLang="en-US" sz="2800" b="1" i="0" u="none" strike="noStrike" cap="none" normalizeH="0" baseline="0" dirty="0" smtClean="0">
                <a:ln>
                  <a:noFill/>
                </a:ln>
                <a:solidFill>
                  <a:srgbClr val="FF0000"/>
                </a:solidFill>
                <a:effectLst/>
              </a:rPr>
              <a:t>间选课</a:t>
            </a:r>
            <a:endParaRPr kumimoji="0" lang="zh-CN" altLang="en-US" sz="2800" b="1" i="0" u="none" strike="noStrike" cap="none" normalizeH="0" baseline="0" dirty="0" smtClean="0">
              <a:ln>
                <a:noFill/>
              </a:ln>
              <a:solidFill>
                <a:srgbClr val="FF0000"/>
              </a:solidFill>
              <a:effectLst/>
            </a:endParaRPr>
          </a:p>
        </p:txBody>
      </p:sp>
      <p:sp>
        <p:nvSpPr>
          <p:cNvPr id="6" name="TextBox 5"/>
          <p:cNvSpPr txBox="1"/>
          <p:nvPr/>
        </p:nvSpPr>
        <p:spPr>
          <a:xfrm>
            <a:off x="3347864" y="360493"/>
            <a:ext cx="2520280"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网上评教</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txBox="1">
            <a:spLocks noChangeArrowheads="1"/>
          </p:cNvSpPr>
          <p:nvPr/>
        </p:nvSpPr>
        <p:spPr bwMode="auto">
          <a:xfrm>
            <a:off x="2267744" y="238125"/>
            <a:ext cx="4680520" cy="814612"/>
          </a:xfrm>
          <a:prstGeom prst="roundRect">
            <a:avLst>
              <a:gd name="adj" fmla="val 50000"/>
            </a:avLst>
          </a:prstGeom>
          <a:noFill/>
          <a:ln w="9525">
            <a:solidFill>
              <a:srgbClr val="00B050"/>
            </a:solidFill>
            <a:miter lim="800000"/>
          </a:ln>
          <a:extLst>
            <a:ext uri="{909E8E84-426E-40DD-AFC4-6F175D3DCCD1}">
              <a14:hiddenFill xmlns:a14="http://schemas.microsoft.com/office/drawing/2010/main">
                <a:solidFill>
                  <a:srgbClr val="FFFFFF"/>
                </a:solidFill>
              </a14:hiddenFill>
            </a:ext>
          </a:extLst>
        </p:spPr>
        <p:txBody>
          <a:bodyPr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4400" b="1" dirty="0">
                <a:solidFill>
                  <a:srgbClr val="0070C0"/>
                </a:solidFill>
                <a:ea typeface="宋体" panose="02010600030101010101" pitchFamily="2" charset="-122"/>
              </a:rPr>
              <a:t>六、注意事项</a:t>
            </a:r>
            <a:endParaRPr lang="zh-CN" altLang="en-US" sz="4400" b="1" dirty="0">
              <a:solidFill>
                <a:srgbClr val="0070C0"/>
              </a:solidFill>
              <a:ea typeface="宋体" panose="02010600030101010101" pitchFamily="2" charset="-122"/>
            </a:endParaRPr>
          </a:p>
        </p:txBody>
      </p:sp>
      <p:sp>
        <p:nvSpPr>
          <p:cNvPr id="25603" name="Rectangle 1"/>
          <p:cNvSpPr>
            <a:spLocks noChangeArrowheads="1"/>
          </p:cNvSpPr>
          <p:nvPr/>
        </p:nvSpPr>
        <p:spPr bwMode="auto">
          <a:xfrm>
            <a:off x="571500" y="1330296"/>
            <a:ext cx="7786688" cy="3683060"/>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3855" algn="l" eaLnBrk="0" hangingPunct="0">
              <a:spcBef>
                <a:spcPct val="20000"/>
              </a:spcBef>
              <a:buChar char="•"/>
              <a:defRPr sz="3200">
                <a:solidFill>
                  <a:srgbClr val="000000"/>
                </a:solidFill>
                <a:latin typeface="Arial" panose="020B0604020202020204" pitchFamily="34" charset="0"/>
              </a:defRPr>
            </a:lvl1pPr>
            <a:lvl2pPr marL="742950" indent="-285750" algn="l" eaLnBrk="0" hangingPunct="0">
              <a:spcBef>
                <a:spcPct val="20000"/>
              </a:spcBef>
              <a:buChar char="–"/>
              <a:defRPr sz="2800">
                <a:solidFill>
                  <a:srgbClr val="000000"/>
                </a:solidFill>
                <a:latin typeface="Arial" panose="020B0604020202020204" pitchFamily="34" charset="0"/>
              </a:defRPr>
            </a:lvl2pPr>
            <a:lvl3pPr marL="1143000" indent="-228600" algn="l" eaLnBrk="0" hangingPunct="0">
              <a:spcBef>
                <a:spcPct val="20000"/>
              </a:spcBef>
              <a:buChar char="•"/>
              <a:defRPr sz="2400">
                <a:solidFill>
                  <a:srgbClr val="000000"/>
                </a:solidFill>
                <a:latin typeface="Arial" panose="020B0604020202020204" pitchFamily="34" charset="0"/>
              </a:defRPr>
            </a:lvl3pPr>
            <a:lvl4pPr marL="1600200" indent="-228600" algn="l" eaLnBrk="0" hangingPunct="0">
              <a:spcBef>
                <a:spcPct val="20000"/>
              </a:spcBef>
              <a:buChar char="–"/>
              <a:defRPr sz="2000">
                <a:solidFill>
                  <a:srgbClr val="000000"/>
                </a:solidFill>
                <a:latin typeface="Arial" panose="020B0604020202020204" pitchFamily="34" charset="0"/>
              </a:defRPr>
            </a:lvl4pPr>
            <a:lvl5pPr marL="2057400" indent="-228600" algn="l" eaLnBrk="0" hangingPunct="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nSpc>
                <a:spcPts val="3500"/>
              </a:lnSpc>
              <a:spcBef>
                <a:spcPct val="0"/>
              </a:spcBef>
              <a:buFontTx/>
              <a:buNone/>
              <a:defRPr/>
            </a:pPr>
            <a:r>
              <a:rPr lang="en-US" altLang="zh-CN" sz="2800" b="1" dirty="0" smtClean="0">
                <a:solidFill>
                  <a:srgbClr val="C00000"/>
                </a:solidFill>
                <a:latin typeface="微软雅黑" panose="020B0503020204020204" pitchFamily="34" charset="-122"/>
                <a:ea typeface="微软雅黑" panose="020B0503020204020204" pitchFamily="34" charset="-122"/>
              </a:rPr>
              <a:t>1</a:t>
            </a:r>
            <a:r>
              <a:rPr lang="zh-CN" altLang="en-US" sz="2800" b="1" dirty="0" smtClean="0">
                <a:solidFill>
                  <a:srgbClr val="C00000"/>
                </a:solidFill>
                <a:latin typeface="微软雅黑" panose="020B0503020204020204" pitchFamily="34" charset="-122"/>
                <a:ea typeface="微软雅黑" panose="020B0503020204020204" pitchFamily="34" charset="-122"/>
              </a:rPr>
              <a:t>、学生证、优惠卡的补办：</a:t>
            </a:r>
            <a:endParaRPr lang="zh-CN" altLang="en-US" sz="2800" dirty="0" smtClean="0">
              <a:solidFill>
                <a:srgbClr val="C00000"/>
              </a:solidFill>
              <a:latin typeface="微软雅黑" panose="020B0503020204020204" pitchFamily="34" charset="-122"/>
              <a:ea typeface="微软雅黑" panose="020B0503020204020204" pitchFamily="34" charset="-122"/>
            </a:endParaRPr>
          </a:p>
          <a:p>
            <a:pPr>
              <a:lnSpc>
                <a:spcPts val="3500"/>
              </a:lnSpc>
              <a:spcBef>
                <a:spcPct val="0"/>
              </a:spcBef>
              <a:buFontTx/>
              <a:buNone/>
              <a:defRPr/>
            </a:pPr>
            <a:r>
              <a:rPr lang="zh-CN" altLang="en-US" sz="2000" b="1" dirty="0" smtClean="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rPr>
              <a:t>学生证补办：</a:t>
            </a:r>
            <a:r>
              <a:rPr lang="zh-CN" altLang="en-US" sz="2000" b="1" dirty="0" smtClean="0">
                <a:solidFill>
                  <a:srgbClr val="002060"/>
                </a:solidFill>
                <a:latin typeface="Times New Roman" panose="02020603050405020304" pitchFamily="18" charset="0"/>
                <a:ea typeface="宋体" panose="02010600030101010101" pitchFamily="2" charset="-122"/>
              </a:rPr>
              <a:t>每学期补办一次，具体时间等通知，身份证复印件正面一张，到学院教务办填表登记，补办费</a:t>
            </a:r>
            <a:r>
              <a:rPr lang="en-US" altLang="zh-CN" sz="2000" b="1" dirty="0" smtClean="0">
                <a:solidFill>
                  <a:srgbClr val="002060"/>
                </a:solidFill>
                <a:latin typeface="Times New Roman" panose="02020603050405020304" pitchFamily="18" charset="0"/>
                <a:ea typeface="宋体" panose="02010600030101010101" pitchFamily="2" charset="-122"/>
              </a:rPr>
              <a:t>10</a:t>
            </a:r>
            <a:r>
              <a:rPr lang="zh-CN" altLang="en-US" sz="2000" b="1" dirty="0" smtClean="0">
                <a:solidFill>
                  <a:srgbClr val="002060"/>
                </a:solidFill>
                <a:latin typeface="Times New Roman" panose="02020603050405020304" pitchFamily="18" charset="0"/>
                <a:ea typeface="宋体" panose="02010600030101010101" pitchFamily="2" charset="-122"/>
              </a:rPr>
              <a:t>元</a:t>
            </a:r>
            <a:r>
              <a:rPr lang="en-US" altLang="zh-CN" sz="2000" b="1" dirty="0" smtClean="0">
                <a:solidFill>
                  <a:srgbClr val="002060"/>
                </a:solidFill>
                <a:latin typeface="Times New Roman" panose="02020603050405020304" pitchFamily="18" charset="0"/>
                <a:ea typeface="宋体" panose="02010600030101010101" pitchFamily="2" charset="-122"/>
              </a:rPr>
              <a:t>/</a:t>
            </a:r>
            <a:r>
              <a:rPr lang="zh-CN" altLang="en-US" sz="2000" b="1" dirty="0" smtClean="0">
                <a:solidFill>
                  <a:srgbClr val="002060"/>
                </a:solidFill>
                <a:latin typeface="Times New Roman" panose="02020603050405020304" pitchFamily="18" charset="0"/>
                <a:ea typeface="宋体" panose="02010600030101010101" pitchFamily="2" charset="-122"/>
              </a:rPr>
              <a:t>人。</a:t>
            </a:r>
            <a:endParaRPr lang="zh-CN" altLang="en-US" sz="2000" b="1" u="sng" dirty="0" smtClean="0">
              <a:solidFill>
                <a:srgbClr val="002060"/>
              </a:solidFill>
              <a:latin typeface="Times New Roman" panose="02020603050405020304" pitchFamily="18" charset="0"/>
              <a:ea typeface="宋体" panose="02010600030101010101" pitchFamily="2" charset="-122"/>
            </a:endParaRPr>
          </a:p>
          <a:p>
            <a:pPr>
              <a:lnSpc>
                <a:spcPts val="3500"/>
              </a:lnSpc>
              <a:spcBef>
                <a:spcPct val="0"/>
              </a:spcBef>
              <a:buFontTx/>
              <a:buNone/>
              <a:defRPr/>
            </a:pPr>
            <a:r>
              <a:rPr lang="zh-CN" altLang="en-US" sz="2000" b="1" dirty="0" smtClean="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rPr>
              <a:t>优惠卡补办：</a:t>
            </a:r>
            <a:r>
              <a:rPr lang="zh-CN" altLang="en-US" sz="2000" b="1" dirty="0" smtClean="0">
                <a:solidFill>
                  <a:srgbClr val="002060"/>
                </a:solidFill>
                <a:latin typeface="Times New Roman" panose="02020603050405020304" pitchFamily="18" charset="0"/>
                <a:ea typeface="宋体" panose="02010600030101010101" pitchFamily="2" charset="-122"/>
              </a:rPr>
              <a:t>优惠卡吉首以外的学生购买火车票半票带磁性的纸片，每学期学生证到学工办注册后才能使用。经常与手机、卡放在一起容易消磁，补办费</a:t>
            </a:r>
            <a:r>
              <a:rPr lang="en-US" altLang="zh-CN" sz="2000" b="1" dirty="0" smtClean="0">
                <a:solidFill>
                  <a:srgbClr val="002060"/>
                </a:solidFill>
                <a:latin typeface="Times New Roman" panose="02020603050405020304" pitchFamily="18" charset="0"/>
                <a:ea typeface="宋体" panose="02010600030101010101" pitchFamily="2" charset="-122"/>
              </a:rPr>
              <a:t>10</a:t>
            </a:r>
            <a:r>
              <a:rPr lang="zh-CN" altLang="en-US" sz="2000" b="1" dirty="0" smtClean="0">
                <a:solidFill>
                  <a:srgbClr val="002060"/>
                </a:solidFill>
                <a:latin typeface="Times New Roman" panose="02020603050405020304" pitchFamily="18" charset="0"/>
                <a:ea typeface="宋体" panose="02010600030101010101" pitchFamily="2" charset="-122"/>
              </a:rPr>
              <a:t>元</a:t>
            </a:r>
            <a:r>
              <a:rPr lang="en-US" altLang="zh-CN" sz="2000" b="1" dirty="0" smtClean="0">
                <a:solidFill>
                  <a:srgbClr val="002060"/>
                </a:solidFill>
                <a:latin typeface="Times New Roman" panose="02020603050405020304" pitchFamily="18" charset="0"/>
                <a:ea typeface="宋体" panose="02010600030101010101" pitchFamily="2" charset="-122"/>
              </a:rPr>
              <a:t>/</a:t>
            </a:r>
            <a:r>
              <a:rPr lang="zh-CN" altLang="en-US" sz="2000" b="1" dirty="0" smtClean="0">
                <a:solidFill>
                  <a:srgbClr val="002060"/>
                </a:solidFill>
                <a:latin typeface="Times New Roman" panose="02020603050405020304" pitchFamily="18" charset="0"/>
                <a:ea typeface="宋体" panose="02010600030101010101" pitchFamily="2" charset="-122"/>
              </a:rPr>
              <a:t>人，每学年只有一次补办。</a:t>
            </a:r>
            <a:r>
              <a:rPr lang="zh-CN" altLang="en-US" sz="2000" b="1" dirty="0" smtClean="0">
                <a:solidFill>
                  <a:srgbClr val="C00000"/>
                </a:solidFill>
                <a:latin typeface="Times New Roman" panose="02020603050405020304" pitchFamily="18" charset="0"/>
                <a:ea typeface="宋体" panose="02010600030101010101" pitchFamily="2" charset="-122"/>
              </a:rPr>
              <a:t>优惠卡每年可使用四次，四次用完后每年</a:t>
            </a:r>
            <a:r>
              <a:rPr lang="en-US" altLang="zh-CN" sz="2000" b="1" dirty="0" smtClean="0">
                <a:solidFill>
                  <a:srgbClr val="C00000"/>
                </a:solidFill>
                <a:latin typeface="Times New Roman" panose="02020603050405020304" pitchFamily="18" charset="0"/>
                <a:ea typeface="宋体" panose="02010600030101010101" pitchFamily="2" charset="-122"/>
              </a:rPr>
              <a:t>12</a:t>
            </a:r>
            <a:r>
              <a:rPr lang="zh-CN" altLang="en-US" sz="2000" b="1" dirty="0" smtClean="0">
                <a:solidFill>
                  <a:srgbClr val="C00000"/>
                </a:solidFill>
                <a:latin typeface="Times New Roman" panose="02020603050405020304" pitchFamily="18" charset="0"/>
                <a:ea typeface="宋体" panose="02010600030101010101" pitchFamily="2" charset="-122"/>
              </a:rPr>
              <a:t>月份由班级负责人统一收齐到院教务办进行充磁。</a:t>
            </a:r>
            <a:endParaRPr lang="zh-CN" altLang="en-US" sz="2000" b="1" dirty="0" smtClean="0">
              <a:solidFill>
                <a:srgbClr val="C00000"/>
              </a:solidFill>
              <a:latin typeface="Times New Roman" panose="02020603050405020304" pitchFamily="18" charset="0"/>
              <a:ea typeface="宋体" panose="02010600030101010101" pitchFamily="2" charset="-122"/>
            </a:endParaRPr>
          </a:p>
        </p:txBody>
      </p:sp>
      <p:sp>
        <p:nvSpPr>
          <p:cNvPr id="2" name="矩形 1"/>
          <p:cNvSpPr/>
          <p:nvPr/>
        </p:nvSpPr>
        <p:spPr>
          <a:xfrm>
            <a:off x="788732" y="5167096"/>
            <a:ext cx="755206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200" b="1" cap="none" spc="0" dirty="0" smtClean="0">
                <a:ln w="11430">
                  <a:solidFill>
                    <a:srgbClr val="C00000"/>
                  </a:solidFill>
                </a:ln>
                <a:solidFill>
                  <a:srgbClr val="C00000"/>
                </a:solidFill>
              </a:rPr>
              <a:t>强调：</a:t>
            </a:r>
            <a:r>
              <a:rPr lang="zh-CN" alt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统一安排，</a:t>
            </a:r>
            <a:r>
              <a:rPr lang="zh-CN" alt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不是你想办的时候就行补办</a:t>
            </a:r>
            <a:endParaRPr lang="zh-CN" alt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571500" y="1330036"/>
            <a:ext cx="7786688" cy="1438855"/>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1950"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eaLnBrk="0" hangingPunct="0">
              <a:lnSpc>
                <a:spcPts val="3500"/>
              </a:lnSpc>
            </a:pPr>
            <a:r>
              <a:rPr lang="en-US" altLang="zh-CN" sz="2800" b="1" dirty="0">
                <a:solidFill>
                  <a:srgbClr val="C00000"/>
                </a:solidFill>
                <a:latin typeface="微软雅黑" panose="020B0503020204020204" pitchFamily="34" charset="-122"/>
                <a:ea typeface="微软雅黑" panose="020B0503020204020204" pitchFamily="34" charset="-122"/>
              </a:rPr>
              <a:t>2</a:t>
            </a:r>
            <a:r>
              <a:rPr lang="zh-CN" altLang="en-US" sz="2800" b="1" dirty="0">
                <a:solidFill>
                  <a:srgbClr val="C00000"/>
                </a:solidFill>
                <a:latin typeface="微软雅黑" panose="020B0503020204020204" pitchFamily="34" charset="-122"/>
                <a:ea typeface="微软雅黑" panose="020B0503020204020204" pitchFamily="34" charset="-122"/>
              </a:rPr>
              <a:t>、休学、当兵、退学手续：</a:t>
            </a:r>
            <a:endParaRPr lang="zh-CN" altLang="en-US" sz="2800" b="1" dirty="0">
              <a:solidFill>
                <a:srgbClr val="C00000"/>
              </a:solidFill>
              <a:latin typeface="微软雅黑" panose="020B0503020204020204" pitchFamily="34" charset="-122"/>
              <a:ea typeface="微软雅黑" panose="020B0503020204020204" pitchFamily="34" charset="-122"/>
            </a:endParaRPr>
          </a:p>
          <a:p>
            <a:pPr algn="l">
              <a:lnSpc>
                <a:spcPts val="3500"/>
              </a:lnSpc>
            </a:pPr>
            <a:r>
              <a:rPr lang="zh-CN" altLang="en-US" sz="2000" b="1" dirty="0">
                <a:solidFill>
                  <a:srgbClr val="002060"/>
                </a:solidFill>
                <a:latin typeface="Times New Roman" panose="02020603050405020304" pitchFamily="18" charset="0"/>
                <a:ea typeface="宋体" panose="02010600030101010101" pitchFamily="2" charset="-122"/>
              </a:rPr>
              <a:t>        有休学、当兵、退学等离校的学生要到学院教处办领取相应程序单，到各部门盖章登记后方可离校。</a:t>
            </a:r>
            <a:endParaRPr lang="zh-CN" altLang="en-US" sz="2000" b="1" dirty="0">
              <a:solidFill>
                <a:srgbClr val="002060"/>
              </a:solidFill>
              <a:latin typeface="Times New Roman" panose="02020603050405020304" pitchFamily="18" charset="0"/>
              <a:ea typeface="宋体" panose="02010600030101010101" pitchFamily="2" charset="-122"/>
            </a:endParaRPr>
          </a:p>
        </p:txBody>
      </p:sp>
      <p:sp>
        <p:nvSpPr>
          <p:cNvPr id="37891" name="Rectangle 1"/>
          <p:cNvSpPr>
            <a:spLocks noChangeArrowheads="1"/>
          </p:cNvSpPr>
          <p:nvPr/>
        </p:nvSpPr>
        <p:spPr bwMode="auto">
          <a:xfrm>
            <a:off x="571500" y="2857500"/>
            <a:ext cx="7786688" cy="2786063"/>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1950"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eaLnBrk="0" hangingPunct="0">
              <a:lnSpc>
                <a:spcPts val="3500"/>
              </a:lnSpc>
            </a:pPr>
            <a:r>
              <a:rPr lang="en-US" altLang="zh-CN" sz="2800" b="1" dirty="0">
                <a:solidFill>
                  <a:srgbClr val="C00000"/>
                </a:solidFill>
                <a:latin typeface="微软雅黑" panose="020B0503020204020204" pitchFamily="34" charset="-122"/>
                <a:ea typeface="微软雅黑" panose="020B0503020204020204" pitchFamily="34" charset="-122"/>
              </a:rPr>
              <a:t>3</a:t>
            </a:r>
            <a:r>
              <a:rPr lang="zh-CN" altLang="en-US" sz="2800" b="1" dirty="0">
                <a:solidFill>
                  <a:srgbClr val="C00000"/>
                </a:solidFill>
                <a:latin typeface="微软雅黑" panose="020B0503020204020204" pitchFamily="34" charset="-122"/>
                <a:ea typeface="微软雅黑" panose="020B0503020204020204" pitchFamily="34" charset="-122"/>
              </a:rPr>
              <a:t>、毕业信息采集、教育部网上信息核对：</a:t>
            </a:r>
            <a:endParaRPr lang="zh-CN" altLang="en-US" sz="2800" b="1" dirty="0">
              <a:solidFill>
                <a:srgbClr val="C00000"/>
              </a:solidFill>
              <a:latin typeface="微软雅黑" panose="020B0503020204020204" pitchFamily="34" charset="-122"/>
              <a:ea typeface="微软雅黑" panose="020B0503020204020204" pitchFamily="34" charset="-122"/>
            </a:endParaRPr>
          </a:p>
          <a:p>
            <a:pPr algn="l">
              <a:lnSpc>
                <a:spcPts val="3500"/>
              </a:lnSpc>
            </a:pPr>
            <a:r>
              <a:rPr lang="zh-CN" altLang="en-US" sz="2000" b="1" dirty="0">
                <a:solidFill>
                  <a:srgbClr val="002060"/>
                </a:solidFill>
                <a:latin typeface="Times New Roman" panose="02020603050405020304" pitchFamily="18" charset="0"/>
                <a:ea typeface="宋体" panose="02010600030101010101" pitchFamily="2" charset="-122"/>
              </a:rPr>
              <a:t>        </a:t>
            </a:r>
            <a:r>
              <a:rPr lang="zh-CN" altLang="en-US" sz="2000" b="1" dirty="0" smtClean="0">
                <a:solidFill>
                  <a:srgbClr val="002060"/>
                </a:solidFill>
                <a:latin typeface="Times New Roman" panose="02020603050405020304" pitchFamily="18" charset="0"/>
                <a:ea typeface="宋体" panose="02010600030101010101" pitchFamily="2" charset="-122"/>
              </a:rPr>
              <a:t>大三</a:t>
            </a:r>
            <a:r>
              <a:rPr lang="en-US" altLang="zh-CN" sz="2000" b="1" dirty="0" smtClean="0">
                <a:solidFill>
                  <a:srgbClr val="002060"/>
                </a:solidFill>
                <a:latin typeface="Times New Roman" panose="02020603050405020304" pitchFamily="18" charset="0"/>
                <a:ea typeface="宋体" panose="02010600030101010101" pitchFamily="2" charset="-122"/>
              </a:rPr>
              <a:t>9</a:t>
            </a:r>
            <a:r>
              <a:rPr lang="zh-CN" altLang="en-US" sz="2000" b="1" dirty="0">
                <a:solidFill>
                  <a:srgbClr val="002060"/>
                </a:solidFill>
                <a:latin typeface="Times New Roman" panose="02020603050405020304" pitchFamily="18" charset="0"/>
                <a:ea typeface="宋体" panose="02010600030101010101" pitchFamily="2" charset="-122"/>
              </a:rPr>
              <a:t>月份学校将统一组织进行毕业信息核对及照片采集，错过时间的自行到信息采集中心进行补照再传给学校，否则将法发放毕业证。</a:t>
            </a:r>
            <a:endParaRPr lang="en-US" altLang="zh-CN"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        </a:t>
            </a:r>
            <a:r>
              <a:rPr lang="zh-CN" altLang="en-US" sz="2000" b="1" dirty="0">
                <a:solidFill>
                  <a:srgbClr val="002060"/>
                </a:solidFill>
                <a:latin typeface="Times New Roman" panose="02020603050405020304" pitchFamily="18" charset="0"/>
                <a:ea typeface="宋体" panose="02010600030101010101" pitchFamily="2" charset="-122"/>
              </a:rPr>
              <a:t>网上毕业信息核对关系到毕业证、学位证的发放信息是否正确，必须在规定 时间内认真核对，以通知时间为准。</a:t>
            </a:r>
            <a:endParaRPr lang="zh-CN" altLang="en-US" sz="2000" b="1" dirty="0">
              <a:solidFill>
                <a:srgbClr val="002060"/>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64917" y="1323976"/>
            <a:ext cx="7786688" cy="3683060"/>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lnSpc>
                <a:spcPts val="3500"/>
              </a:lnSpc>
            </a:pPr>
            <a:r>
              <a:rPr lang="en-US" altLang="zh-CN" sz="2800" b="1" dirty="0">
                <a:solidFill>
                  <a:srgbClr val="C00000"/>
                </a:solidFill>
                <a:latin typeface="微软雅黑" panose="020B0503020204020204" pitchFamily="34" charset="-122"/>
                <a:ea typeface="微软雅黑" panose="020B0503020204020204" pitchFamily="34" charset="-122"/>
              </a:rPr>
              <a:t>4</a:t>
            </a:r>
            <a:r>
              <a:rPr lang="zh-CN" altLang="en-US" sz="2800" b="1" dirty="0" smtClean="0">
                <a:solidFill>
                  <a:srgbClr val="C00000"/>
                </a:solidFill>
                <a:latin typeface="微软雅黑" panose="020B0503020204020204" pitchFamily="34" charset="-122"/>
                <a:ea typeface="微软雅黑" panose="020B0503020204020204" pitchFamily="34" charset="-122"/>
              </a:rPr>
              <a:t>、成绩置换：</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1</a:t>
            </a:r>
            <a:r>
              <a:rPr lang="zh-CN" altLang="en-US" sz="2000" b="1" dirty="0" smtClean="0">
                <a:solidFill>
                  <a:srgbClr val="002060"/>
                </a:solidFill>
                <a:latin typeface="Times New Roman" panose="02020603050405020304" pitchFamily="18" charset="0"/>
                <a:ea typeface="宋体" panose="02010600030101010101" pitchFamily="2" charset="-122"/>
              </a:rPr>
              <a:t>）代表学校参加省级以上学科竞赛：比赛学期或训练学期挂的课程可以根据比赛成绩进行置换，置换的成绩不能参加评奖评优。</a:t>
            </a:r>
            <a:endParaRPr lang="en-US" altLang="zh-CN" sz="2000" b="1" dirty="0" smtClean="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2</a:t>
            </a:r>
            <a:r>
              <a:rPr lang="zh-CN" altLang="en-US" sz="2000" b="1" dirty="0" smtClean="0">
                <a:solidFill>
                  <a:srgbClr val="002060"/>
                </a:solidFill>
                <a:latin typeface="Times New Roman" panose="02020603050405020304" pitchFamily="18" charset="0"/>
                <a:ea typeface="宋体" panose="02010600030101010101" pitchFamily="2" charset="-122"/>
              </a:rPr>
              <a:t>）根据新的人才培养方案：在创新创业、学科竞赛、获各类证书、科研能力等方面突出的，</a:t>
            </a:r>
            <a:r>
              <a:rPr lang="zh-CN" altLang="en-US" sz="2000" b="1" dirty="0" smtClean="0">
                <a:solidFill>
                  <a:srgbClr val="FF0000"/>
                </a:solidFill>
                <a:latin typeface="Times New Roman" panose="02020603050405020304" pitchFamily="18" charset="0"/>
                <a:ea typeface="宋体" panose="02010600030101010101" pitchFamily="2" charset="-122"/>
              </a:rPr>
              <a:t>除计算创新创业学分以外还可以置换不超过</a:t>
            </a:r>
            <a:r>
              <a:rPr lang="en-US" altLang="zh-CN" sz="2000" b="1" dirty="0" smtClean="0">
                <a:solidFill>
                  <a:srgbClr val="FF0000"/>
                </a:solidFill>
                <a:latin typeface="Times New Roman" panose="02020603050405020304" pitchFamily="18" charset="0"/>
                <a:ea typeface="宋体" panose="02010600030101010101" pitchFamily="2" charset="-122"/>
              </a:rPr>
              <a:t>4</a:t>
            </a:r>
            <a:r>
              <a:rPr lang="zh-CN" altLang="en-US" sz="2000" b="1" dirty="0" smtClean="0">
                <a:solidFill>
                  <a:srgbClr val="FF0000"/>
                </a:solidFill>
                <a:latin typeface="Times New Roman" panose="02020603050405020304" pitchFamily="18" charset="0"/>
                <a:ea typeface="宋体" panose="02010600030101010101" pitchFamily="2" charset="-122"/>
              </a:rPr>
              <a:t>学分总学分</a:t>
            </a:r>
            <a:r>
              <a:rPr lang="zh-CN" altLang="en-US" sz="2000" b="1" dirty="0" smtClean="0">
                <a:solidFill>
                  <a:srgbClr val="002060"/>
                </a:solidFill>
                <a:latin typeface="Times New Roman" panose="02020603050405020304" pitchFamily="18" charset="0"/>
                <a:ea typeface="宋体" panose="02010600030101010101" pitchFamily="2" charset="-122"/>
              </a:rPr>
              <a:t>。</a:t>
            </a:r>
            <a:endParaRPr lang="zh-CN" altLang="en-US" dirty="0">
              <a:solidFill>
                <a:srgbClr val="FF0000"/>
              </a:solidFill>
              <a:ea typeface="宋体" panose="02010600030101010101" pitchFamily="2" charset="-122"/>
            </a:endParaRPr>
          </a:p>
          <a:p>
            <a:pPr algn="l">
              <a:lnSpc>
                <a:spcPts val="3500"/>
              </a:lnSpc>
            </a:pPr>
            <a:endParaRPr lang="zh-CN" altLang="en-US" sz="2000" b="1" dirty="0">
              <a:solidFill>
                <a:srgbClr val="FF0000"/>
              </a:solidFill>
              <a:latin typeface="Times New Roman" panose="02020603050405020304" pitchFamily="18" charset="0"/>
              <a:ea typeface="宋体" panose="02010600030101010101" pitchFamily="2" charset="-122"/>
            </a:endParaRPr>
          </a:p>
          <a:p>
            <a:pPr algn="l">
              <a:lnSpc>
                <a:spcPts val="3500"/>
              </a:lnSpc>
            </a:pPr>
            <a:endParaRPr lang="zh-CN" altLang="en-US"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71500" y="1171385"/>
            <a:ext cx="7786688" cy="5029582"/>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lnSpc>
                <a:spcPts val="3500"/>
              </a:lnSpc>
            </a:pPr>
            <a:r>
              <a:rPr lang="en-US" altLang="zh-CN" sz="2800" b="1" dirty="0" smtClean="0">
                <a:solidFill>
                  <a:srgbClr val="C00000"/>
                </a:solidFill>
                <a:latin typeface="微软雅黑" panose="020B0503020204020204" pitchFamily="34" charset="-122"/>
                <a:ea typeface="微软雅黑" panose="020B0503020204020204" pitchFamily="34" charset="-122"/>
              </a:rPr>
              <a:t>5</a:t>
            </a:r>
            <a:r>
              <a:rPr lang="zh-CN" altLang="en-US"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要关注的网站</a:t>
            </a:r>
            <a:endParaRPr lang="zh-CN" altLang="en-US" sz="2800" b="1" dirty="0">
              <a:solidFill>
                <a:srgbClr val="C00000"/>
              </a:solidFill>
              <a:latin typeface="微软雅黑" panose="020B0503020204020204" pitchFamily="34" charset="-122"/>
              <a:ea typeface="微软雅黑" panose="020B0503020204020204" pitchFamily="34"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1</a:t>
            </a:r>
            <a:r>
              <a:rPr lang="zh-CN" altLang="en-US" sz="2000" b="1" dirty="0">
                <a:solidFill>
                  <a:srgbClr val="002060"/>
                </a:solidFill>
                <a:latin typeface="Times New Roman" panose="02020603050405020304" pitchFamily="18" charset="0"/>
                <a:ea typeface="宋体" panose="02010600030101010101" pitchFamily="2" charset="-122"/>
              </a:rPr>
              <a:t>、吉首大学网站：</a:t>
            </a:r>
            <a:r>
              <a:rPr lang="en-US" altLang="zh-CN" sz="2000" b="1" dirty="0">
                <a:solidFill>
                  <a:srgbClr val="002060"/>
                </a:solidFill>
                <a:latin typeface="Times New Roman" panose="02020603050405020304" pitchFamily="18" charset="0"/>
                <a:ea typeface="宋体" panose="02010600030101010101" pitchFamily="2" charset="-122"/>
              </a:rPr>
              <a:t> </a:t>
            </a:r>
            <a:r>
              <a:rPr lang="en-US" altLang="zh-CN" sz="2000" b="1" dirty="0">
                <a:solidFill>
                  <a:srgbClr val="FF0000"/>
                </a:solidFill>
                <a:latin typeface="Times New Roman" panose="02020603050405020304" pitchFamily="18" charset="0"/>
                <a:ea typeface="宋体" panose="02010600030101010101" pitchFamily="2" charset="-122"/>
                <a:hlinkClick r:id="rId1"/>
              </a:rPr>
              <a:t>http://www.jsu.edu.cn/</a:t>
            </a:r>
            <a:endParaRPr lang="en-US" altLang="zh-CN" sz="2000" b="1" dirty="0">
              <a:solidFill>
                <a:srgbClr val="FF0000"/>
              </a:solidFill>
              <a:latin typeface="Times New Roman" panose="02020603050405020304" pitchFamily="18" charset="0"/>
              <a:ea typeface="宋体" panose="02010600030101010101" pitchFamily="2" charset="-122"/>
            </a:endParaRPr>
          </a:p>
          <a:p>
            <a:pPr algn="l">
              <a:lnSpc>
                <a:spcPts val="3500"/>
              </a:lnSpc>
            </a:pPr>
            <a:r>
              <a:rPr lang="en-US" altLang="zh-CN" sz="2000" dirty="0">
                <a:solidFill>
                  <a:srgbClr val="FF0000"/>
                </a:solidFill>
                <a:latin typeface="微软雅黑" panose="020B0503020204020204" pitchFamily="34" charset="-122"/>
                <a:ea typeface="微软雅黑" panose="020B0503020204020204" pitchFamily="34" charset="-122"/>
              </a:rPr>
              <a:t>2</a:t>
            </a:r>
            <a:r>
              <a:rPr lang="zh-CN" altLang="en-US" sz="2000" dirty="0">
                <a:solidFill>
                  <a:srgbClr val="FF0000"/>
                </a:solidFill>
                <a:latin typeface="微软雅黑" panose="020B0503020204020204" pitchFamily="34" charset="-122"/>
                <a:ea typeface="微软雅黑" panose="020B0503020204020204" pitchFamily="34" charset="-122"/>
              </a:rPr>
              <a:t>、教务处网站：</a:t>
            </a:r>
            <a:r>
              <a:rPr lang="en-US" altLang="zh-CN" sz="2000" dirty="0">
                <a:solidFill>
                  <a:srgbClr val="FF0000"/>
                </a:solidFill>
                <a:latin typeface="微软雅黑" panose="020B0503020204020204" pitchFamily="34" charset="-122"/>
                <a:ea typeface="微软雅黑" panose="020B0503020204020204" pitchFamily="34" charset="-122"/>
              </a:rPr>
              <a:t> </a:t>
            </a:r>
            <a:r>
              <a:rPr lang="en-US" altLang="zh-CN" sz="2000" dirty="0">
                <a:solidFill>
                  <a:srgbClr val="FF0000"/>
                </a:solidFill>
                <a:latin typeface="微软雅黑" panose="020B0503020204020204" pitchFamily="34" charset="-122"/>
                <a:ea typeface="微软雅黑" panose="020B0503020204020204" pitchFamily="34" charset="-122"/>
                <a:hlinkClick r:id="rId2"/>
              </a:rPr>
              <a:t>http://jwc.jsu.edu.cn/</a:t>
            </a:r>
            <a:endParaRPr lang="zh-CN" altLang="en-US" sz="2000" dirty="0">
              <a:solidFill>
                <a:srgbClr val="FF0000"/>
              </a:solidFill>
              <a:latin typeface="微软雅黑" panose="020B0503020204020204" pitchFamily="34" charset="-122"/>
              <a:ea typeface="微软雅黑" panose="020B0503020204020204" pitchFamily="34" charset="-122"/>
            </a:endParaRPr>
          </a:p>
          <a:p>
            <a:pPr algn="l">
              <a:lnSpc>
                <a:spcPts val="3500"/>
              </a:lnSpc>
            </a:pPr>
            <a:r>
              <a:rPr lang="en-US" altLang="zh-CN" sz="2000" dirty="0">
                <a:solidFill>
                  <a:srgbClr val="FF0000"/>
                </a:solidFill>
                <a:latin typeface="微软雅黑" panose="020B0503020204020204" pitchFamily="34" charset="-122"/>
                <a:ea typeface="微软雅黑" panose="020B0503020204020204" pitchFamily="34" charset="-122"/>
              </a:rPr>
              <a:t>3</a:t>
            </a:r>
            <a:r>
              <a:rPr lang="zh-CN" altLang="en-US" sz="2000" dirty="0">
                <a:solidFill>
                  <a:srgbClr val="FF0000"/>
                </a:solidFill>
                <a:latin typeface="微软雅黑" panose="020B0503020204020204" pitchFamily="34" charset="-122"/>
                <a:ea typeface="微软雅黑" panose="020B0503020204020204" pitchFamily="34" charset="-122"/>
              </a:rPr>
              <a:t>、体育科学学院网站：</a:t>
            </a:r>
            <a:r>
              <a:rPr lang="en-US" altLang="zh-CN" sz="2000" dirty="0">
                <a:solidFill>
                  <a:srgbClr val="FF0000"/>
                </a:solidFill>
                <a:latin typeface="微软雅黑" panose="020B0503020204020204" pitchFamily="34" charset="-122"/>
                <a:ea typeface="微软雅黑" panose="020B0503020204020204" pitchFamily="34" charset="-122"/>
              </a:rPr>
              <a:t> </a:t>
            </a:r>
            <a:r>
              <a:rPr lang="en-US" altLang="zh-CN" sz="2000" dirty="0">
                <a:solidFill>
                  <a:srgbClr val="FF0000"/>
                </a:solidFill>
                <a:latin typeface="微软雅黑" panose="020B0503020204020204" pitchFamily="34" charset="-122"/>
                <a:ea typeface="微软雅黑" panose="020B0503020204020204" pitchFamily="34" charset="-122"/>
                <a:hlinkClick r:id="rId3"/>
              </a:rPr>
              <a:t>http://tyxy.jsu.edu.cn</a:t>
            </a:r>
            <a:r>
              <a:rPr lang="en-US" altLang="zh-CN" sz="2000" dirty="0" smtClean="0">
                <a:solidFill>
                  <a:srgbClr val="FF0000"/>
                </a:solidFill>
                <a:latin typeface="微软雅黑" panose="020B0503020204020204" pitchFamily="34" charset="-122"/>
                <a:ea typeface="微软雅黑" panose="020B0503020204020204" pitchFamily="34" charset="-122"/>
                <a:hlinkClick r:id="rId3"/>
              </a:rPr>
              <a:t>/</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4</a:t>
            </a:r>
            <a:r>
              <a:rPr lang="zh-CN" altLang="en-US" sz="2000" b="1" dirty="0">
                <a:solidFill>
                  <a:srgbClr val="002060"/>
                </a:solidFill>
                <a:latin typeface="Times New Roman" panose="02020603050405020304" pitchFamily="18" charset="0"/>
                <a:ea typeface="宋体" panose="02010600030101010101" pitchFamily="2" charset="-122"/>
              </a:rPr>
              <a:t>、素质教育中心</a:t>
            </a:r>
            <a:r>
              <a:rPr lang="zh-CN" altLang="en-US" sz="2000" b="1" dirty="0" smtClean="0">
                <a:solidFill>
                  <a:srgbClr val="002060"/>
                </a:solidFill>
                <a:latin typeface="Times New Roman" panose="02020603050405020304" pitchFamily="18" charset="0"/>
                <a:ea typeface="宋体" panose="02010600030101010101" pitchFamily="2" charset="-122"/>
              </a:rPr>
              <a:t>网站</a:t>
            </a:r>
            <a:r>
              <a:rPr lang="en-US" altLang="zh-CN" sz="2000" b="1" dirty="0">
                <a:solidFill>
                  <a:srgbClr val="002060"/>
                </a:solidFill>
                <a:latin typeface="Times New Roman" panose="02020603050405020304" pitchFamily="18" charset="0"/>
                <a:ea typeface="宋体" panose="02010600030101010101" pitchFamily="2" charset="-122"/>
                <a:hlinkClick r:id="rId4"/>
              </a:rPr>
              <a:t>http://szjy.jsu.edu.cn</a:t>
            </a:r>
            <a:r>
              <a:rPr lang="en-US" altLang="zh-CN" sz="2000" b="1" dirty="0" smtClean="0">
                <a:solidFill>
                  <a:srgbClr val="002060"/>
                </a:solidFill>
                <a:latin typeface="Times New Roman" panose="02020603050405020304" pitchFamily="18" charset="0"/>
                <a:ea typeface="宋体" panose="02010600030101010101" pitchFamily="2" charset="-122"/>
                <a:hlinkClick r:id="rId4"/>
              </a:rPr>
              <a:t>/</a:t>
            </a:r>
            <a:endParaRPr lang="en-US" altLang="zh-CN" sz="2000" b="1" dirty="0" smtClean="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5</a:t>
            </a:r>
            <a:r>
              <a:rPr lang="zh-CN" altLang="en-US" sz="2000" b="1" dirty="0">
                <a:solidFill>
                  <a:srgbClr val="002060"/>
                </a:solidFill>
                <a:latin typeface="Times New Roman" panose="02020603050405020304" pitchFamily="18" charset="0"/>
                <a:ea typeface="宋体" panose="02010600030101010101" pitchFamily="2" charset="-122"/>
              </a:rPr>
              <a:t>、财务处网站：</a:t>
            </a:r>
            <a:r>
              <a:rPr lang="en-US" altLang="zh-CN" sz="2000" b="1" dirty="0">
                <a:solidFill>
                  <a:srgbClr val="002060"/>
                </a:solidFill>
                <a:latin typeface="Times New Roman" panose="02020603050405020304" pitchFamily="18" charset="0"/>
                <a:ea typeface="宋体" panose="02010600030101010101" pitchFamily="2" charset="-122"/>
              </a:rPr>
              <a:t> </a:t>
            </a:r>
            <a:r>
              <a:rPr lang="en-US" altLang="zh-CN" sz="2000" b="1" dirty="0">
                <a:solidFill>
                  <a:srgbClr val="FF0000"/>
                </a:solidFill>
                <a:latin typeface="Times New Roman" panose="02020603050405020304" pitchFamily="18" charset="0"/>
                <a:ea typeface="宋体" panose="02010600030101010101" pitchFamily="2" charset="-122"/>
                <a:hlinkClick r:id="rId5"/>
              </a:rPr>
              <a:t>http://caiwu.jsu.edu.cn/</a:t>
            </a:r>
            <a:endParaRPr lang="en-US" altLang="zh-CN" sz="2000" b="1" dirty="0">
              <a:solidFill>
                <a:srgbClr val="FF000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FF0000"/>
                </a:solidFill>
                <a:latin typeface="Times New Roman" panose="02020603050405020304" pitchFamily="18" charset="0"/>
                <a:ea typeface="宋体" panose="02010600030101010101" pitchFamily="2" charset="-122"/>
              </a:rPr>
              <a:t>6</a:t>
            </a:r>
            <a:r>
              <a:rPr lang="zh-CN" altLang="en-US" sz="2000" b="1" dirty="0" smtClean="0">
                <a:solidFill>
                  <a:srgbClr val="FF0000"/>
                </a:solidFill>
                <a:latin typeface="Times New Roman" panose="02020603050405020304" pitchFamily="18" charset="0"/>
                <a:ea typeface="宋体" panose="02010600030101010101" pitchFamily="2" charset="-122"/>
              </a:rPr>
              <a:t>、</a:t>
            </a:r>
            <a:r>
              <a:rPr lang="zh-CN" altLang="en-US" sz="2000" b="1" dirty="0">
                <a:solidFill>
                  <a:srgbClr val="FF0000"/>
                </a:solidFill>
                <a:latin typeface="Times New Roman" panose="02020603050405020304" pitchFamily="18" charset="0"/>
                <a:ea typeface="宋体" panose="02010600030101010101" pitchFamily="2" charset="-122"/>
              </a:rPr>
              <a:t>学信网网站：</a:t>
            </a:r>
            <a:r>
              <a:rPr lang="en-US" altLang="zh-CN" dirty="0">
                <a:solidFill>
                  <a:srgbClr val="FF0000"/>
                </a:solidFill>
                <a:ea typeface="宋体" panose="02010600030101010101" pitchFamily="2" charset="-122"/>
                <a:hlinkClick r:id="rId6"/>
              </a:rPr>
              <a:t>http://www.chsi.com.cn</a:t>
            </a:r>
            <a:r>
              <a:rPr lang="en-US" altLang="zh-CN" dirty="0" smtClean="0">
                <a:solidFill>
                  <a:srgbClr val="FF0000"/>
                </a:solidFill>
                <a:ea typeface="宋体" panose="02010600030101010101" pitchFamily="2" charset="-122"/>
                <a:hlinkClick r:id="rId6"/>
              </a:rPr>
              <a:t>/</a:t>
            </a:r>
            <a:endParaRPr lang="en-US" altLang="zh-CN" dirty="0" smtClean="0">
              <a:solidFill>
                <a:srgbClr val="FF0000"/>
              </a:solidFill>
              <a:ea typeface="宋体" panose="02010600030101010101" pitchFamily="2" charset="-122"/>
            </a:endParaRPr>
          </a:p>
          <a:p>
            <a:pPr algn="l">
              <a:lnSpc>
                <a:spcPts val="3500"/>
              </a:lnSpc>
            </a:pPr>
            <a:r>
              <a:rPr lang="en-US" altLang="zh-CN" sz="2000" b="1" dirty="0">
                <a:solidFill>
                  <a:srgbClr val="FF0000"/>
                </a:solidFill>
                <a:latin typeface="Times New Roman" panose="02020603050405020304" pitchFamily="18" charset="0"/>
                <a:ea typeface="宋体" panose="02010600030101010101" pitchFamily="2" charset="-122"/>
              </a:rPr>
              <a:t>7</a:t>
            </a:r>
            <a:r>
              <a:rPr lang="zh-CN" altLang="en-US" sz="2000" b="1" dirty="0">
                <a:solidFill>
                  <a:srgbClr val="FF0000"/>
                </a:solidFill>
                <a:latin typeface="Times New Roman" panose="02020603050405020304" pitchFamily="18" charset="0"/>
                <a:ea typeface="宋体" panose="02010600030101010101" pitchFamily="2" charset="-122"/>
              </a:rPr>
              <a:t>、财务微信公众号：</a:t>
            </a:r>
            <a:endParaRPr lang="en-US" altLang="zh-CN" sz="2000" b="1" dirty="0">
              <a:solidFill>
                <a:srgbClr val="FF0000"/>
              </a:solidFill>
              <a:latin typeface="Times New Roman" panose="02020603050405020304" pitchFamily="18" charset="0"/>
              <a:ea typeface="宋体" panose="02010600030101010101" pitchFamily="2" charset="-122"/>
            </a:endParaRPr>
          </a:p>
          <a:p>
            <a:pPr algn="l">
              <a:lnSpc>
                <a:spcPts val="3500"/>
              </a:lnSpc>
            </a:pPr>
            <a:r>
              <a:rPr lang="en-US" altLang="zh-CN" sz="2000" b="1" dirty="0">
                <a:solidFill>
                  <a:srgbClr val="FF0000"/>
                </a:solidFill>
                <a:latin typeface="Times New Roman" panose="02020603050405020304" pitchFamily="18" charset="0"/>
                <a:ea typeface="宋体" panose="02010600030101010101" pitchFamily="2" charset="-122"/>
              </a:rPr>
              <a:t>8</a:t>
            </a:r>
            <a:r>
              <a:rPr lang="zh-CN" altLang="en-US" sz="2000" b="1" dirty="0">
                <a:solidFill>
                  <a:srgbClr val="FF0000"/>
                </a:solidFill>
                <a:latin typeface="Times New Roman" panose="02020603050405020304" pitchFamily="18" charset="0"/>
                <a:ea typeface="宋体" panose="02010600030101010101" pitchFamily="2" charset="-122"/>
              </a:rPr>
              <a:t>、体育学院教务办微信公众号：</a:t>
            </a:r>
            <a:endParaRPr lang="zh-CN" altLang="en-US" sz="2000" b="1" dirty="0">
              <a:solidFill>
                <a:srgbClr val="FF0000"/>
              </a:solidFill>
              <a:latin typeface="Times New Roman" panose="02020603050405020304" pitchFamily="18" charset="0"/>
              <a:ea typeface="宋体" panose="02010600030101010101" pitchFamily="2" charset="-122"/>
            </a:endParaRPr>
          </a:p>
          <a:p>
            <a:pPr algn="l">
              <a:lnSpc>
                <a:spcPts val="3500"/>
              </a:lnSpc>
            </a:pPr>
            <a:endParaRPr lang="zh-CN" altLang="en-US" sz="2000" b="1" dirty="0">
              <a:solidFill>
                <a:srgbClr val="FF0000"/>
              </a:solidFill>
              <a:latin typeface="Times New Roman" panose="02020603050405020304" pitchFamily="18" charset="0"/>
              <a:ea typeface="宋体" panose="02010600030101010101" pitchFamily="2" charset="-122"/>
            </a:endParaRPr>
          </a:p>
          <a:p>
            <a:pPr algn="l">
              <a:lnSpc>
                <a:spcPts val="3500"/>
              </a:lnSpc>
            </a:pPr>
            <a:endParaRPr lang="zh-CN" altLang="en-US" sz="2000" b="1" dirty="0">
              <a:solidFill>
                <a:srgbClr val="FF0000"/>
              </a:solidFill>
              <a:latin typeface="Times New Roman" panose="02020603050405020304" pitchFamily="18" charset="0"/>
              <a:ea typeface="宋体" panose="02010600030101010101" pitchFamily="2" charset="-122"/>
            </a:endParaRPr>
          </a:p>
        </p:txBody>
      </p:sp>
      <p:pic>
        <p:nvPicPr>
          <p:cNvPr id="1026" name="Picture 2" descr="C:\Users\Administrator\Desktop\院教务办公众号.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7120" y="1171804"/>
            <a:ext cx="4909540" cy="4909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4941168"/>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教学动态</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5508104" y="4941168"/>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教学问答</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481980" y="4941168"/>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教学通知</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1475656" y="4365104"/>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教师成果</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7" name="矩形 6"/>
          <p:cNvSpPr/>
          <p:nvPr/>
        </p:nvSpPr>
        <p:spPr>
          <a:xfrm>
            <a:off x="1475656" y="3789040"/>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学生成果</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矩形 7"/>
          <p:cNvSpPr/>
          <p:nvPr/>
        </p:nvSpPr>
        <p:spPr>
          <a:xfrm>
            <a:off x="1475656" y="3212976"/>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教师工作要点</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nvSpPr>
        <p:spPr>
          <a:xfrm>
            <a:off x="1475656" y="2636912"/>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学生工作要点</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1475656" y="2060848"/>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教学新闻</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7" name="矩形 16"/>
          <p:cNvSpPr/>
          <p:nvPr/>
        </p:nvSpPr>
        <p:spPr>
          <a:xfrm>
            <a:off x="3481980" y="4365104"/>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审核评估</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3481980" y="3789040"/>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全师通知</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9" name="矩形 18"/>
          <p:cNvSpPr/>
          <p:nvPr/>
        </p:nvSpPr>
        <p:spPr>
          <a:xfrm>
            <a:off x="3481980" y="3212976"/>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教师通知</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0" name="矩形 19"/>
          <p:cNvSpPr/>
          <p:nvPr/>
        </p:nvSpPr>
        <p:spPr>
          <a:xfrm>
            <a:off x="3481980" y="2636912"/>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学生通知</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2" name="矩形 21"/>
          <p:cNvSpPr/>
          <p:nvPr/>
        </p:nvSpPr>
        <p:spPr>
          <a:xfrm>
            <a:off x="5508104" y="4365104"/>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信息反馈</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3" name="矩形 22"/>
          <p:cNvSpPr/>
          <p:nvPr/>
        </p:nvSpPr>
        <p:spPr>
          <a:xfrm>
            <a:off x="5508104" y="3789040"/>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教师问答</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4" name="矩形 23"/>
          <p:cNvSpPr/>
          <p:nvPr/>
        </p:nvSpPr>
        <p:spPr>
          <a:xfrm>
            <a:off x="5508104" y="3212976"/>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手续办理</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5" name="矩形 24"/>
          <p:cNvSpPr/>
          <p:nvPr/>
        </p:nvSpPr>
        <p:spPr>
          <a:xfrm>
            <a:off x="5508104" y="2636912"/>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考试重修</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6" name="矩形 25"/>
          <p:cNvSpPr/>
          <p:nvPr/>
        </p:nvSpPr>
        <p:spPr>
          <a:xfrm>
            <a:off x="5508104" y="2060848"/>
            <a:ext cx="17281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latin typeface="微软雅黑" panose="020B0503020204020204" pitchFamily="34" charset="-122"/>
                <a:ea typeface="微软雅黑" panose="020B0503020204020204" pitchFamily="34" charset="-122"/>
              </a:rPr>
              <a:t>毕业问题</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267744" y="620688"/>
            <a:ext cx="4248472"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教务办公众号内容</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par>
                          <p:cTn id="83" fill="hold">
                            <p:stCondLst>
                              <p:cond delay="1000"/>
                            </p:stCondLst>
                            <p:childTnLst>
                              <p:par>
                                <p:cTn id="84" presetID="42"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2000"/>
                            </p:stCondLst>
                            <p:childTnLst>
                              <p:par>
                                <p:cTn id="90" presetID="42"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3000"/>
                            </p:stCondLst>
                            <p:childTnLst>
                              <p:par>
                                <p:cTn id="96" presetID="42"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par>
                          <p:cTn id="101" fill="hold">
                            <p:stCondLst>
                              <p:cond delay="4000"/>
                            </p:stCondLst>
                            <p:childTnLst>
                              <p:par>
                                <p:cTn id="102" presetID="42" presetClass="entr" presetSubtype="0"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53" presetClass="entr" presetSubtype="16"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755576" y="764704"/>
            <a:ext cx="7602612" cy="5478423"/>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lnSpc>
                <a:spcPts val="3500"/>
              </a:lnSpc>
            </a:pPr>
            <a:r>
              <a:rPr lang="en-US" altLang="zh-CN" sz="2800" b="1" dirty="0" smtClean="0">
                <a:solidFill>
                  <a:srgbClr val="C00000"/>
                </a:solidFill>
                <a:latin typeface="微软雅黑" panose="020B0503020204020204" pitchFamily="34" charset="-122"/>
                <a:ea typeface="微软雅黑" panose="020B0503020204020204" pitchFamily="34" charset="-122"/>
              </a:rPr>
              <a:t>6</a:t>
            </a:r>
            <a:r>
              <a:rPr lang="zh-CN" altLang="en-US" sz="2800" b="1" dirty="0" smtClean="0">
                <a:solidFill>
                  <a:srgbClr val="C00000"/>
                </a:solidFill>
                <a:latin typeface="微软雅黑" panose="020B0503020204020204" pitchFamily="34" charset="-122"/>
                <a:ea typeface="微软雅黑" panose="020B0503020204020204" pitchFamily="34" charset="-122"/>
              </a:rPr>
              <a:t>、处分</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1</a:t>
            </a:r>
            <a:r>
              <a:rPr lang="zh-CN" altLang="en-US" sz="2000" b="1" dirty="0" smtClean="0">
                <a:solidFill>
                  <a:srgbClr val="002060"/>
                </a:solidFill>
                <a:latin typeface="Times New Roman" panose="02020603050405020304" pitchFamily="18" charset="0"/>
                <a:ea typeface="宋体" panose="02010600030101010101" pitchFamily="2" charset="-122"/>
              </a:rPr>
              <a:t>、一学期门课无故旷课达三分之一及以上的课程，请假超过三分之二以上的课程，取消考试资格，直接重修。</a:t>
            </a:r>
            <a:endParaRPr lang="en-US" altLang="zh-CN" sz="2000" b="1" dirty="0" smtClean="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2</a:t>
            </a:r>
            <a:r>
              <a:rPr lang="zh-CN" altLang="en-US" sz="2000" b="1" dirty="0" smtClean="0">
                <a:solidFill>
                  <a:srgbClr val="002060"/>
                </a:solidFill>
                <a:latin typeface="Times New Roman" panose="02020603050405020304" pitchFamily="18" charset="0"/>
                <a:ea typeface="宋体" panose="02010600030101010101" pitchFamily="2" charset="-122"/>
              </a:rPr>
              <a:t>、每学期挂科达本学期总分学</a:t>
            </a:r>
            <a:r>
              <a:rPr lang="en-US" altLang="zh-CN" sz="2000" b="1" dirty="0" smtClean="0">
                <a:solidFill>
                  <a:srgbClr val="002060"/>
                </a:solidFill>
                <a:latin typeface="Times New Roman" panose="02020603050405020304" pitchFamily="18" charset="0"/>
                <a:ea typeface="宋体" panose="02010600030101010101" pitchFamily="2" charset="-122"/>
              </a:rPr>
              <a:t>40%</a:t>
            </a:r>
            <a:r>
              <a:rPr lang="zh-CN" altLang="en-US" sz="2000" b="1" dirty="0" smtClean="0">
                <a:solidFill>
                  <a:srgbClr val="002060"/>
                </a:solidFill>
                <a:latin typeface="Times New Roman" panose="02020603050405020304" pitchFamily="18" charset="0"/>
                <a:ea typeface="宋体" panose="02010600030101010101" pitchFamily="2" charset="-122"/>
              </a:rPr>
              <a:t>及以上的同学，给予学业警告处分，通知家长。</a:t>
            </a:r>
            <a:r>
              <a:rPr lang="zh-CN" altLang="en-US" sz="2000" b="1" dirty="0">
                <a:solidFill>
                  <a:srgbClr val="FF0000"/>
                </a:solidFill>
                <a:latin typeface="Times New Roman" panose="02020603050405020304" pitchFamily="18" charset="0"/>
                <a:ea typeface="宋体" panose="02010600030101010101" pitchFamily="2" charset="-122"/>
              </a:rPr>
              <a:t>每</a:t>
            </a:r>
            <a:r>
              <a:rPr lang="zh-CN" altLang="en-US" sz="2000" b="1" dirty="0" smtClean="0">
                <a:solidFill>
                  <a:srgbClr val="FF0000"/>
                </a:solidFill>
                <a:latin typeface="Times New Roman" panose="02020603050405020304" pitchFamily="18" charset="0"/>
                <a:ea typeface="宋体" panose="02010600030101010101" pitchFamily="2" charset="-122"/>
              </a:rPr>
              <a:t>学年挂科未达到学年总分学</a:t>
            </a:r>
            <a:r>
              <a:rPr lang="en-US" altLang="zh-CN" sz="2000" b="1" dirty="0" smtClean="0">
                <a:solidFill>
                  <a:srgbClr val="FF0000"/>
                </a:solidFill>
                <a:latin typeface="Times New Roman" panose="02020603050405020304" pitchFamily="18" charset="0"/>
                <a:ea typeface="宋体" panose="02010600030101010101" pitchFamily="2" charset="-122"/>
              </a:rPr>
              <a:t>60%</a:t>
            </a:r>
            <a:r>
              <a:rPr lang="zh-CN" altLang="en-US" sz="2000" b="1" dirty="0" smtClean="0">
                <a:solidFill>
                  <a:srgbClr val="FF0000"/>
                </a:solidFill>
                <a:latin typeface="Times New Roman" panose="02020603050405020304" pitchFamily="18" charset="0"/>
                <a:ea typeface="宋体" panose="02010600030101010101" pitchFamily="2" charset="-122"/>
              </a:rPr>
              <a:t>的</a:t>
            </a:r>
            <a:r>
              <a:rPr lang="zh-CN" altLang="en-US" sz="2000" b="1" dirty="0">
                <a:solidFill>
                  <a:srgbClr val="FF0000"/>
                </a:solidFill>
                <a:latin typeface="Times New Roman" panose="02020603050405020304" pitchFamily="18" charset="0"/>
                <a:ea typeface="宋体" panose="02010600030101010101" pitchFamily="2" charset="-122"/>
              </a:rPr>
              <a:t>同学</a:t>
            </a:r>
            <a:r>
              <a:rPr lang="zh-CN" altLang="en-US" sz="2000" b="1" dirty="0" smtClean="0">
                <a:solidFill>
                  <a:srgbClr val="FF0000"/>
                </a:solidFill>
                <a:latin typeface="Times New Roman" panose="02020603050405020304" pitchFamily="18" charset="0"/>
                <a:ea typeface="宋体" panose="02010600030101010101" pitchFamily="2" charset="-122"/>
              </a:rPr>
              <a:t>，经学院审核报教务处行文，转入下一年级学习</a:t>
            </a:r>
            <a:r>
              <a:rPr lang="zh-CN" altLang="en-US" sz="2000" b="1" dirty="0">
                <a:solidFill>
                  <a:srgbClr val="FF0000"/>
                </a:solidFill>
                <a:latin typeface="Times New Roman" panose="02020603050405020304" pitchFamily="18" charset="0"/>
                <a:ea typeface="宋体" panose="02010600030101010101" pitchFamily="2" charset="-122"/>
              </a:rPr>
              <a:t>，通知家长</a:t>
            </a:r>
            <a:r>
              <a:rPr lang="zh-CN" altLang="en-US" sz="2000" b="1" dirty="0" smtClean="0">
                <a:solidFill>
                  <a:srgbClr val="FF0000"/>
                </a:solidFill>
                <a:latin typeface="Times New Roman" panose="02020603050405020304" pitchFamily="18" charset="0"/>
                <a:ea typeface="宋体" panose="02010600030101010101" pitchFamily="2" charset="-122"/>
              </a:rPr>
              <a:t>。留级后仍不能达到 </a:t>
            </a:r>
            <a:r>
              <a:rPr lang="en-US" altLang="zh-CN" sz="2000" b="1" dirty="0" smtClean="0">
                <a:solidFill>
                  <a:srgbClr val="FF0000"/>
                </a:solidFill>
                <a:latin typeface="Times New Roman" panose="02020603050405020304" pitchFamily="18" charset="0"/>
                <a:ea typeface="宋体" panose="02010600030101010101" pitchFamily="2" charset="-122"/>
              </a:rPr>
              <a:t>60%</a:t>
            </a:r>
            <a:r>
              <a:rPr lang="zh-CN" altLang="en-US" sz="2000" b="1" dirty="0" smtClean="0">
                <a:solidFill>
                  <a:srgbClr val="FF0000"/>
                </a:solidFill>
                <a:latin typeface="Times New Roman" panose="02020603050405020304" pitchFamily="18" charset="0"/>
                <a:ea typeface="宋体" panose="02010600030101010101" pitchFamily="2" charset="-122"/>
              </a:rPr>
              <a:t>的，作退学处理。</a:t>
            </a:r>
            <a:endParaRPr lang="en-US" altLang="zh-CN" sz="2000" b="1" dirty="0">
              <a:solidFill>
                <a:srgbClr val="FF000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3</a:t>
            </a:r>
            <a:r>
              <a:rPr lang="zh-CN" altLang="en-US" sz="2000" b="1" dirty="0" smtClean="0">
                <a:solidFill>
                  <a:srgbClr val="002060"/>
                </a:solidFill>
                <a:latin typeface="Times New Roman" panose="02020603050405020304" pitchFamily="18" charset="0"/>
                <a:ea typeface="宋体" panose="02010600030101010101" pitchFamily="2" charset="-122"/>
              </a:rPr>
              <a:t>、</a:t>
            </a:r>
            <a:r>
              <a:rPr lang="zh-CN" altLang="en-US" sz="2000" b="1" dirty="0" smtClean="0">
                <a:solidFill>
                  <a:srgbClr val="FF0000"/>
                </a:solidFill>
                <a:latin typeface="Times New Roman" panose="02020603050405020304" pitchFamily="18" charset="0"/>
                <a:ea typeface="宋体" panose="02010600030101010101" pitchFamily="2" charset="-122"/>
              </a:rPr>
              <a:t>毕业论文工作开始前，累计不及格课程达</a:t>
            </a:r>
            <a:r>
              <a:rPr lang="en-US" altLang="zh-CN" sz="2000" b="1" dirty="0" smtClean="0">
                <a:solidFill>
                  <a:srgbClr val="FF0000"/>
                </a:solidFill>
                <a:latin typeface="Times New Roman" panose="02020603050405020304" pitchFamily="18" charset="0"/>
                <a:ea typeface="宋体" panose="02010600030101010101" pitchFamily="2" charset="-122"/>
              </a:rPr>
              <a:t>15</a:t>
            </a:r>
            <a:r>
              <a:rPr lang="zh-CN" altLang="en-US" sz="2000" b="1" dirty="0" smtClean="0">
                <a:solidFill>
                  <a:srgbClr val="FF0000"/>
                </a:solidFill>
                <a:latin typeface="Times New Roman" panose="02020603050405020304" pitchFamily="18" charset="0"/>
                <a:ea typeface="宋体" panose="02010600030101010101" pitchFamily="2" charset="-122"/>
              </a:rPr>
              <a:t>学发以上的，不能参加毕业论文环节，报教务处编入下一年级学习。</a:t>
            </a:r>
            <a:endParaRPr lang="en-US" altLang="zh-CN" sz="2000" b="1" dirty="0" smtClean="0">
              <a:solidFill>
                <a:srgbClr val="FF000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4</a:t>
            </a:r>
            <a:r>
              <a:rPr lang="zh-CN" altLang="en-US" sz="2000" b="1" dirty="0" smtClean="0">
                <a:solidFill>
                  <a:srgbClr val="002060"/>
                </a:solidFill>
                <a:latin typeface="Times New Roman" panose="02020603050405020304" pitchFamily="18" charset="0"/>
                <a:ea typeface="宋体" panose="02010600030101010101" pitchFamily="2" charset="-122"/>
              </a:rPr>
              <a:t>、考试舞弊情节较轻给予警告处理，情节较重给予严重警告处分，两次舞弊或一次舞弊情节非常严重给予记过处分。</a:t>
            </a:r>
            <a:endParaRPr lang="zh-CN" altLang="en-US" sz="2000" b="1" dirty="0">
              <a:solidFill>
                <a:srgbClr val="FF0000"/>
              </a:solidFill>
              <a:latin typeface="Times New Roman" panose="02020603050405020304" pitchFamily="18" charset="0"/>
              <a:ea typeface="宋体" panose="02010600030101010101" pitchFamily="2" charset="-122"/>
            </a:endParaRPr>
          </a:p>
          <a:p>
            <a:pPr algn="l">
              <a:lnSpc>
                <a:spcPts val="3500"/>
              </a:lnSpc>
            </a:pPr>
            <a:endParaRPr lang="zh-CN" altLang="en-US"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honeycomb/>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571500" y="1052736"/>
            <a:ext cx="7786688" cy="4580741"/>
          </a:xfrm>
          <a:prstGeom prst="rect">
            <a:avLst/>
          </a:prstGeom>
          <a:noFill/>
          <a:ln>
            <a:noFill/>
          </a:ln>
          <a:effectLst>
            <a:prstShdw prst="shdw17" dist="17961" dir="2700000">
              <a:srgbClr val="4D7A2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lnSpc>
                <a:spcPts val="3500"/>
              </a:lnSpc>
            </a:pPr>
            <a:r>
              <a:rPr lang="en-US" altLang="zh-CN" sz="2800" b="1" dirty="0" smtClean="0">
                <a:solidFill>
                  <a:srgbClr val="C00000"/>
                </a:solidFill>
                <a:latin typeface="微软雅黑" panose="020B0503020204020204" pitchFamily="34" charset="-122"/>
                <a:ea typeface="微软雅黑" panose="020B0503020204020204" pitchFamily="34" charset="-122"/>
              </a:rPr>
              <a:t>7</a:t>
            </a:r>
            <a:r>
              <a:rPr lang="zh-CN" altLang="en-US" sz="2800" b="1" dirty="0" smtClean="0">
                <a:solidFill>
                  <a:srgbClr val="C00000"/>
                </a:solidFill>
                <a:latin typeface="微软雅黑" panose="020B0503020204020204" pitchFamily="34" charset="-122"/>
                <a:ea typeface="微软雅黑" panose="020B0503020204020204" pitchFamily="34" charset="-122"/>
              </a:rPr>
              <a:t>、毕业</a:t>
            </a:r>
            <a:r>
              <a:rPr lang="zh-CN" altLang="en-US" sz="2800" b="1" dirty="0">
                <a:solidFill>
                  <a:srgbClr val="C00000"/>
                </a:solidFill>
                <a:latin typeface="微软雅黑" panose="020B0503020204020204" pitchFamily="34" charset="-122"/>
                <a:ea typeface="微软雅黑" panose="020B0503020204020204" pitchFamily="34" charset="-122"/>
              </a:rPr>
              <a:t>证及学位</a:t>
            </a:r>
            <a:r>
              <a:rPr lang="zh-CN" altLang="en-US" sz="2800" b="1" dirty="0" smtClean="0">
                <a:solidFill>
                  <a:srgbClr val="C00000"/>
                </a:solidFill>
                <a:latin typeface="微软雅黑" panose="020B0503020204020204" pitchFamily="34" charset="-122"/>
                <a:ea typeface="微软雅黑" panose="020B0503020204020204" pitchFamily="34" charset="-122"/>
              </a:rPr>
              <a:t>证获取条件</a:t>
            </a:r>
            <a:endParaRPr lang="zh-CN" altLang="en-US" sz="2800" b="1" dirty="0">
              <a:solidFill>
                <a:srgbClr val="C00000"/>
              </a:solidFill>
              <a:latin typeface="微软雅黑" panose="020B0503020204020204" pitchFamily="34" charset="-122"/>
              <a:ea typeface="微软雅黑" panose="020B0503020204020204" pitchFamily="34"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1</a:t>
            </a:r>
            <a:r>
              <a:rPr lang="zh-CN" altLang="en-US" sz="2000" b="1" dirty="0">
                <a:solidFill>
                  <a:srgbClr val="002060"/>
                </a:solidFill>
                <a:latin typeface="Times New Roman" panose="02020603050405020304" pitchFamily="18" charset="0"/>
                <a:ea typeface="宋体" panose="02010600030101010101" pitchFamily="2" charset="-122"/>
              </a:rPr>
              <a:t>）课程成绩平均分</a:t>
            </a:r>
            <a:r>
              <a:rPr lang="zh-CN" altLang="en-US" sz="2000" b="1" dirty="0" smtClean="0">
                <a:solidFill>
                  <a:srgbClr val="002060"/>
                </a:solidFill>
                <a:latin typeface="Times New Roman" panose="02020603050405020304" pitchFamily="18" charset="0"/>
                <a:ea typeface="宋体" panose="02010600030101010101" pitchFamily="2" charset="-122"/>
              </a:rPr>
              <a:t>达到</a:t>
            </a:r>
            <a:r>
              <a:rPr lang="en-US" altLang="zh-CN" sz="2000" b="1" dirty="0">
                <a:solidFill>
                  <a:srgbClr val="002060"/>
                </a:solidFill>
                <a:latin typeface="Times New Roman" panose="02020603050405020304" pitchFamily="18" charset="0"/>
                <a:ea typeface="宋体" panose="02010600030101010101" pitchFamily="2" charset="-122"/>
              </a:rPr>
              <a:t>70</a:t>
            </a:r>
            <a:r>
              <a:rPr lang="zh-CN" altLang="en-US" sz="2000" b="1" dirty="0">
                <a:solidFill>
                  <a:srgbClr val="002060"/>
                </a:solidFill>
                <a:latin typeface="Times New Roman" panose="02020603050405020304" pitchFamily="18" charset="0"/>
                <a:ea typeface="宋体" panose="02010600030101010101" pitchFamily="2" charset="-122"/>
              </a:rPr>
              <a:t>分</a:t>
            </a:r>
            <a:r>
              <a:rPr lang="zh-CN" altLang="en-US" sz="2000" b="1" dirty="0" smtClean="0">
                <a:solidFill>
                  <a:srgbClr val="002060"/>
                </a:solidFill>
                <a:latin typeface="Times New Roman" panose="02020603050405020304" pitchFamily="18" charset="0"/>
                <a:ea typeface="宋体" panose="02010600030101010101" pitchFamily="2" charset="-122"/>
              </a:rPr>
              <a:t>，否则两</a:t>
            </a:r>
            <a:r>
              <a:rPr lang="zh-CN" altLang="en-US" sz="2000" b="1" dirty="0">
                <a:solidFill>
                  <a:srgbClr val="002060"/>
                </a:solidFill>
                <a:latin typeface="Times New Roman" panose="02020603050405020304" pitchFamily="18" charset="0"/>
                <a:ea typeface="宋体" panose="02010600030101010101" pitchFamily="2" charset="-122"/>
              </a:rPr>
              <a:t>证都拿不到</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2</a:t>
            </a:r>
            <a:r>
              <a:rPr lang="zh-CN" altLang="en-US" sz="2000" b="1" dirty="0">
                <a:solidFill>
                  <a:srgbClr val="002060"/>
                </a:solidFill>
                <a:latin typeface="Times New Roman" panose="02020603050405020304" pitchFamily="18" charset="0"/>
                <a:ea typeface="宋体" panose="02010600030101010101" pitchFamily="2" charset="-122"/>
              </a:rPr>
              <a:t>）素质</a:t>
            </a:r>
            <a:r>
              <a:rPr lang="zh-CN" altLang="en-US" sz="2000" b="1" dirty="0" smtClean="0">
                <a:solidFill>
                  <a:srgbClr val="002060"/>
                </a:solidFill>
                <a:latin typeface="Times New Roman" panose="02020603050405020304" pitchFamily="18" charset="0"/>
                <a:ea typeface="宋体" panose="02010600030101010101" pitchFamily="2" charset="-122"/>
              </a:rPr>
              <a:t>选修课修</a:t>
            </a:r>
            <a:r>
              <a:rPr lang="zh-CN" altLang="en-US" sz="2000" b="1" dirty="0">
                <a:solidFill>
                  <a:srgbClr val="002060"/>
                </a:solidFill>
                <a:latin typeface="Times New Roman" panose="02020603050405020304" pitchFamily="18" charset="0"/>
                <a:ea typeface="宋体" panose="02010600030101010101" pitchFamily="2" charset="-122"/>
              </a:rPr>
              <a:t>满学分</a:t>
            </a:r>
            <a:r>
              <a:rPr lang="zh-CN" altLang="en-US" sz="2000" b="1" dirty="0" smtClean="0">
                <a:solidFill>
                  <a:srgbClr val="002060"/>
                </a:solidFill>
                <a:latin typeface="Times New Roman" panose="02020603050405020304" pitchFamily="18" charset="0"/>
                <a:ea typeface="宋体" panose="02010600030101010101" pitchFamily="2" charset="-122"/>
              </a:rPr>
              <a:t>，否则两</a:t>
            </a:r>
            <a:r>
              <a:rPr lang="zh-CN" altLang="en-US" sz="2000" b="1" dirty="0">
                <a:solidFill>
                  <a:srgbClr val="002060"/>
                </a:solidFill>
                <a:latin typeface="Times New Roman" panose="02020603050405020304" pitchFamily="18" charset="0"/>
                <a:ea typeface="宋体" panose="02010600030101010101" pitchFamily="2" charset="-122"/>
              </a:rPr>
              <a:t>证都拿不到</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3）</a:t>
            </a:r>
            <a:r>
              <a:rPr lang="zh-CN" altLang="en-US" sz="2000" b="1" dirty="0" smtClean="0">
                <a:solidFill>
                  <a:srgbClr val="002060"/>
                </a:solidFill>
                <a:latin typeface="Times New Roman" panose="02020603050405020304" pitchFamily="18" charset="0"/>
                <a:ea typeface="宋体" panose="02010600030101010101" pitchFamily="2" charset="-122"/>
              </a:rPr>
              <a:t>普通话达到二乙（民传三甲），否则两</a:t>
            </a:r>
            <a:r>
              <a:rPr lang="zh-CN" altLang="en-US" sz="2000" b="1" dirty="0">
                <a:solidFill>
                  <a:srgbClr val="002060"/>
                </a:solidFill>
                <a:latin typeface="Times New Roman" panose="02020603050405020304" pitchFamily="18" charset="0"/>
                <a:ea typeface="宋体" panose="02010600030101010101" pitchFamily="2" charset="-122"/>
              </a:rPr>
              <a:t>证都拿不到</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4</a:t>
            </a:r>
            <a:r>
              <a:rPr lang="zh-CN" altLang="en-US" sz="2000" b="1" dirty="0" smtClean="0">
                <a:solidFill>
                  <a:srgbClr val="002060"/>
                </a:solidFill>
                <a:latin typeface="Times New Roman" panose="02020603050405020304" pitchFamily="18" charset="0"/>
                <a:ea typeface="宋体" panose="02010600030101010101" pitchFamily="2" charset="-122"/>
              </a:rPr>
              <a:t>）获得英语应用能力证，否则拿</a:t>
            </a:r>
            <a:r>
              <a:rPr lang="zh-CN" altLang="en-US" sz="2000" b="1" dirty="0">
                <a:solidFill>
                  <a:srgbClr val="002060"/>
                </a:solidFill>
                <a:latin typeface="Times New Roman" panose="02020603050405020304" pitchFamily="18" charset="0"/>
                <a:ea typeface="宋体" panose="02010600030101010101" pitchFamily="2" charset="-122"/>
              </a:rPr>
              <a:t>不到学位证</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a:solidFill>
                  <a:srgbClr val="002060"/>
                </a:solidFill>
                <a:latin typeface="Times New Roman" panose="02020603050405020304" pitchFamily="18" charset="0"/>
                <a:ea typeface="宋体" panose="02010600030101010101" pitchFamily="2" charset="-122"/>
              </a:rPr>
              <a:t>5</a:t>
            </a:r>
            <a:r>
              <a:rPr lang="zh-CN" altLang="en-US" sz="2000" b="1" dirty="0" smtClean="0">
                <a:solidFill>
                  <a:srgbClr val="002060"/>
                </a:solidFill>
                <a:latin typeface="Times New Roman" panose="02020603050405020304" pitchFamily="18" charset="0"/>
                <a:ea typeface="宋体" panose="02010600030101010101" pitchFamily="2" charset="-122"/>
              </a:rPr>
              <a:t>）通过教师资格证考试，拿教师资格证</a:t>
            </a:r>
            <a:endParaRPr lang="en-US" altLang="zh-CN" sz="2000" b="1" dirty="0" smtClean="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6</a:t>
            </a:r>
            <a:r>
              <a:rPr lang="zh-CN" altLang="en-US" sz="2000" b="1" dirty="0" smtClean="0">
                <a:solidFill>
                  <a:srgbClr val="002060"/>
                </a:solidFill>
                <a:latin typeface="Times New Roman" panose="02020603050405020304" pitchFamily="18" charset="0"/>
                <a:ea typeface="宋体" panose="02010600030101010101" pitchFamily="2" charset="-122"/>
              </a:rPr>
              <a:t>）实习成绩达</a:t>
            </a:r>
            <a:r>
              <a:rPr lang="en-US" altLang="zh-CN" sz="2000" b="1" dirty="0">
                <a:solidFill>
                  <a:srgbClr val="002060"/>
                </a:solidFill>
                <a:latin typeface="Times New Roman" panose="02020603050405020304" pitchFamily="18" charset="0"/>
                <a:ea typeface="宋体" panose="02010600030101010101" pitchFamily="2" charset="-122"/>
              </a:rPr>
              <a:t>75</a:t>
            </a:r>
            <a:r>
              <a:rPr lang="zh-CN" altLang="en-US" sz="2000" b="1" dirty="0">
                <a:solidFill>
                  <a:srgbClr val="002060"/>
                </a:solidFill>
                <a:latin typeface="Times New Roman" panose="02020603050405020304" pitchFamily="18" charset="0"/>
                <a:ea typeface="宋体" panose="02010600030101010101" pitchFamily="2" charset="-122"/>
              </a:rPr>
              <a:t>分者</a:t>
            </a:r>
            <a:r>
              <a:rPr lang="zh-CN" altLang="en-US" sz="2000" b="1" dirty="0" smtClean="0">
                <a:solidFill>
                  <a:srgbClr val="002060"/>
                </a:solidFill>
                <a:latin typeface="Times New Roman" panose="02020603050405020304" pitchFamily="18" charset="0"/>
                <a:ea typeface="宋体" panose="02010600030101010101" pitchFamily="2" charset="-122"/>
              </a:rPr>
              <a:t>，否则两</a:t>
            </a:r>
            <a:r>
              <a:rPr lang="zh-CN" altLang="en-US" sz="2000" b="1" dirty="0">
                <a:solidFill>
                  <a:srgbClr val="002060"/>
                </a:solidFill>
                <a:latin typeface="Times New Roman" panose="02020603050405020304" pitchFamily="18" charset="0"/>
                <a:ea typeface="宋体" panose="02010600030101010101" pitchFamily="2" charset="-122"/>
              </a:rPr>
              <a:t>证都拿不到</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7</a:t>
            </a:r>
            <a:r>
              <a:rPr lang="zh-CN" altLang="en-US" sz="2000" b="1" dirty="0" smtClean="0">
                <a:solidFill>
                  <a:srgbClr val="002060"/>
                </a:solidFill>
                <a:latin typeface="Times New Roman" panose="02020603050405020304" pitchFamily="18" charset="0"/>
                <a:ea typeface="宋体" panose="02010600030101010101" pitchFamily="2" charset="-122"/>
              </a:rPr>
              <a:t>）</a:t>
            </a:r>
            <a:r>
              <a:rPr lang="zh-CN" altLang="en-US" sz="2000" b="1" dirty="0">
                <a:solidFill>
                  <a:srgbClr val="002060"/>
                </a:solidFill>
                <a:latin typeface="Times New Roman" panose="02020603050405020304" pitchFamily="18" charset="0"/>
                <a:ea typeface="宋体" panose="02010600030101010101" pitchFamily="2" charset="-122"/>
              </a:rPr>
              <a:t>毕业论文</a:t>
            </a:r>
            <a:r>
              <a:rPr lang="zh-CN" altLang="en-US" sz="2000" b="1" dirty="0" smtClean="0">
                <a:solidFill>
                  <a:srgbClr val="002060"/>
                </a:solidFill>
                <a:latin typeface="Times New Roman" panose="02020603050405020304" pitchFamily="18" charset="0"/>
                <a:ea typeface="宋体" panose="02010600030101010101" pitchFamily="2" charset="-122"/>
              </a:rPr>
              <a:t>成绩达</a:t>
            </a:r>
            <a:r>
              <a:rPr lang="zh-CN" altLang="en-US" sz="2000" b="1" dirty="0">
                <a:solidFill>
                  <a:srgbClr val="002060"/>
                </a:solidFill>
                <a:latin typeface="Times New Roman" panose="02020603050405020304" pitchFamily="18" charset="0"/>
                <a:ea typeface="宋体" panose="02010600030101010101" pitchFamily="2" charset="-122"/>
              </a:rPr>
              <a:t>中等以上（</a:t>
            </a:r>
            <a:r>
              <a:rPr lang="en-US" altLang="zh-CN" sz="2000" b="1" dirty="0">
                <a:solidFill>
                  <a:srgbClr val="002060"/>
                </a:solidFill>
                <a:latin typeface="Times New Roman" panose="02020603050405020304" pitchFamily="18" charset="0"/>
                <a:ea typeface="宋体" panose="02010600030101010101" pitchFamily="2" charset="-122"/>
              </a:rPr>
              <a:t>75</a:t>
            </a:r>
            <a:r>
              <a:rPr lang="zh-CN" altLang="en-US" sz="2000" b="1" dirty="0">
                <a:solidFill>
                  <a:srgbClr val="002060"/>
                </a:solidFill>
                <a:latin typeface="Times New Roman" panose="02020603050405020304" pitchFamily="18" charset="0"/>
                <a:ea typeface="宋体" panose="02010600030101010101" pitchFamily="2" charset="-122"/>
              </a:rPr>
              <a:t>分）者，两证都拿到</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8</a:t>
            </a:r>
            <a:r>
              <a:rPr lang="zh-CN" altLang="en-US" sz="2000" b="1" dirty="0" smtClean="0">
                <a:solidFill>
                  <a:srgbClr val="002060"/>
                </a:solidFill>
                <a:latin typeface="Times New Roman" panose="02020603050405020304" pitchFamily="18" charset="0"/>
                <a:ea typeface="宋体" panose="02010600030101010101" pitchFamily="2" charset="-122"/>
              </a:rPr>
              <a:t>）无各种</a:t>
            </a:r>
            <a:r>
              <a:rPr lang="zh-CN" altLang="en-US" sz="2000" b="1" dirty="0">
                <a:solidFill>
                  <a:srgbClr val="002060"/>
                </a:solidFill>
                <a:latin typeface="Times New Roman" panose="02020603050405020304" pitchFamily="18" charset="0"/>
                <a:ea typeface="宋体" panose="02010600030101010101" pitchFamily="2" charset="-122"/>
              </a:rPr>
              <a:t>考试</a:t>
            </a:r>
            <a:r>
              <a:rPr lang="zh-CN" altLang="en-US" sz="2000" b="1" dirty="0" smtClean="0">
                <a:solidFill>
                  <a:srgbClr val="002060"/>
                </a:solidFill>
                <a:latin typeface="Times New Roman" panose="02020603050405020304" pitchFamily="18" charset="0"/>
                <a:ea typeface="宋体" panose="02010600030101010101" pitchFamily="2" charset="-122"/>
              </a:rPr>
              <a:t>舞弊，否则拿不到学位证</a:t>
            </a:r>
            <a:endParaRPr lang="zh-CN" altLang="en-US" sz="2000" b="1" dirty="0">
              <a:solidFill>
                <a:srgbClr val="002060"/>
              </a:solidFill>
              <a:latin typeface="Times New Roman" panose="02020603050405020304" pitchFamily="18" charset="0"/>
              <a:ea typeface="宋体" panose="02010600030101010101" pitchFamily="2" charset="-122"/>
            </a:endParaRPr>
          </a:p>
          <a:p>
            <a:pPr algn="l">
              <a:lnSpc>
                <a:spcPts val="3500"/>
              </a:lnSpc>
            </a:pPr>
            <a:r>
              <a:rPr lang="en-US" altLang="zh-CN" sz="2000" b="1" dirty="0" smtClean="0">
                <a:solidFill>
                  <a:srgbClr val="002060"/>
                </a:solidFill>
                <a:latin typeface="Times New Roman" panose="02020603050405020304" pitchFamily="18" charset="0"/>
                <a:ea typeface="宋体" panose="02010600030101010101" pitchFamily="2" charset="-122"/>
              </a:rPr>
              <a:t>9</a:t>
            </a:r>
            <a:r>
              <a:rPr lang="zh-CN" altLang="en-US" sz="2000" b="1" dirty="0" smtClean="0">
                <a:solidFill>
                  <a:srgbClr val="002060"/>
                </a:solidFill>
                <a:latin typeface="Times New Roman" panose="02020603050405020304" pitchFamily="18" charset="0"/>
                <a:ea typeface="宋体" panose="02010600030101010101" pitchFamily="2" charset="-122"/>
              </a:rPr>
              <a:t>）无打架</a:t>
            </a:r>
            <a:r>
              <a:rPr lang="zh-CN" altLang="en-US" sz="2000" b="1" dirty="0">
                <a:solidFill>
                  <a:srgbClr val="002060"/>
                </a:solidFill>
                <a:latin typeface="Times New Roman" panose="02020603050405020304" pitchFamily="18" charset="0"/>
                <a:ea typeface="宋体" panose="02010600030101010101" pitchFamily="2" charset="-122"/>
              </a:rPr>
              <a:t>、斗殴等违反校纪校规</a:t>
            </a:r>
            <a:r>
              <a:rPr lang="zh-CN" altLang="en-US" sz="2000" b="1" dirty="0" smtClean="0">
                <a:solidFill>
                  <a:srgbClr val="002060"/>
                </a:solidFill>
                <a:latin typeface="Times New Roman" panose="02020603050405020304" pitchFamily="18" charset="0"/>
                <a:ea typeface="宋体" panose="02010600030101010101" pitchFamily="2" charset="-122"/>
              </a:rPr>
              <a:t>，否则拿</a:t>
            </a:r>
            <a:r>
              <a:rPr lang="zh-CN" altLang="en-US" sz="2000" b="1" dirty="0">
                <a:solidFill>
                  <a:srgbClr val="002060"/>
                </a:solidFill>
                <a:latin typeface="Times New Roman" panose="02020603050405020304" pitchFamily="18" charset="0"/>
                <a:ea typeface="宋体" panose="02010600030101010101" pitchFamily="2" charset="-122"/>
              </a:rPr>
              <a:t>不</a:t>
            </a:r>
            <a:r>
              <a:rPr lang="zh-CN" altLang="en-US" sz="2000" b="1" dirty="0" smtClean="0">
                <a:solidFill>
                  <a:srgbClr val="002060"/>
                </a:solidFill>
                <a:latin typeface="Times New Roman" panose="02020603050405020304" pitchFamily="18" charset="0"/>
                <a:ea typeface="宋体" panose="02010600030101010101" pitchFamily="2" charset="-122"/>
              </a:rPr>
              <a:t>到学位证</a:t>
            </a:r>
            <a:endParaRPr lang="zh-CN" altLang="en-US" sz="2000" b="1" dirty="0">
              <a:solidFill>
                <a:srgbClr val="00206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692696"/>
            <a:ext cx="5544616" cy="715089"/>
          </a:xfrm>
          <a:prstGeom prst="roundRect">
            <a:avLst/>
          </a:prstGeom>
          <a:noFill/>
          <a:ln w="88900" cmpd="thickThin">
            <a:solidFill>
              <a:srgbClr val="00B0F0"/>
            </a:solidFill>
          </a:ln>
        </p:spPr>
        <p:txBody>
          <a:bodyPr wrap="square" rtlCol="0">
            <a:spAutoFit/>
          </a:bodyPr>
          <a:lstStyle/>
          <a:p>
            <a:pPr algn="ctr"/>
            <a:r>
              <a:rPr lang="zh-CN" altLang="en-US" sz="3600" b="1" dirty="0" smtClean="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免试推优硕士研究生政策</a:t>
            </a:r>
            <a:endParaRPr lang="zh-CN" altLang="en-US" sz="3600" b="1" dirty="0">
              <a:solidFill>
                <a:srgbClr val="FF0000"/>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sp>
        <p:nvSpPr>
          <p:cNvPr id="4" name="椭圆 3"/>
          <p:cNvSpPr/>
          <p:nvPr/>
        </p:nvSpPr>
        <p:spPr>
          <a:xfrm>
            <a:off x="2195736" y="1844824"/>
            <a:ext cx="2492585"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70C0"/>
                </a:solidFill>
              </a:rPr>
              <a:t>学业成绩排名</a:t>
            </a:r>
            <a:r>
              <a:rPr lang="en-US" altLang="zh-CN" sz="2000" b="1" dirty="0" smtClean="0">
                <a:solidFill>
                  <a:srgbClr val="0070C0"/>
                </a:solidFill>
              </a:rPr>
              <a:t>10%</a:t>
            </a:r>
            <a:r>
              <a:rPr lang="zh-CN" altLang="en-US" sz="2000" b="1" dirty="0" smtClean="0">
                <a:solidFill>
                  <a:srgbClr val="0070C0"/>
                </a:solidFill>
              </a:rPr>
              <a:t>以内（除通识选修课），无补考。</a:t>
            </a:r>
            <a:endParaRPr lang="en-US" altLang="zh-CN" sz="2000" b="1" dirty="0" smtClean="0">
              <a:solidFill>
                <a:srgbClr val="0070C0"/>
              </a:solidFill>
            </a:endParaRPr>
          </a:p>
          <a:p>
            <a:pPr algn="ctr"/>
            <a:r>
              <a:rPr lang="zh-CN" altLang="en-US" sz="2000" b="1" dirty="0" smtClean="0">
                <a:solidFill>
                  <a:srgbClr val="0070C0"/>
                </a:solidFill>
              </a:rPr>
              <a:t>英语过四级</a:t>
            </a:r>
            <a:endParaRPr lang="zh-CN" altLang="en-US" sz="2000" b="1" dirty="0">
              <a:solidFill>
                <a:srgbClr val="0070C0"/>
              </a:solidFill>
            </a:endParaRPr>
          </a:p>
        </p:txBody>
      </p:sp>
      <p:sp>
        <p:nvSpPr>
          <p:cNvPr id="5" name="椭圆 4"/>
          <p:cNvSpPr/>
          <p:nvPr/>
        </p:nvSpPr>
        <p:spPr>
          <a:xfrm>
            <a:off x="971600" y="2276872"/>
            <a:ext cx="1512168" cy="1310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基本</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2400" b="1" dirty="0" smtClean="0">
                <a:solidFill>
                  <a:srgbClr val="C00000"/>
                </a:solidFill>
                <a:latin typeface="微软雅黑" panose="020B0503020204020204" pitchFamily="34" charset="-122"/>
                <a:ea typeface="微软雅黑" panose="020B0503020204020204" pitchFamily="34" charset="-122"/>
              </a:rPr>
              <a:t>条件</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椭圆 5"/>
          <p:cNvSpPr/>
          <p:nvPr/>
        </p:nvSpPr>
        <p:spPr>
          <a:xfrm>
            <a:off x="971600" y="4492766"/>
            <a:ext cx="1512168" cy="1310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其他条件</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7" name="椭圆 6"/>
          <p:cNvSpPr/>
          <p:nvPr/>
        </p:nvSpPr>
        <p:spPr>
          <a:xfrm>
            <a:off x="2195736" y="4067919"/>
            <a:ext cx="2492585"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rPr>
              <a:t>学科竞赛获省以上前三等奖</a:t>
            </a:r>
            <a:endParaRPr lang="en-US" altLang="zh-CN" sz="2000" b="1" dirty="0">
              <a:solidFill>
                <a:srgbClr val="0070C0"/>
              </a:solidFill>
            </a:endParaRPr>
          </a:p>
          <a:p>
            <a:pPr algn="ctr"/>
            <a:r>
              <a:rPr lang="zh-CN" altLang="en-US" sz="2000" b="1" dirty="0">
                <a:solidFill>
                  <a:srgbClr val="C00000"/>
                </a:solidFill>
              </a:rPr>
              <a:t>公开发表论文</a:t>
            </a:r>
            <a:endParaRPr lang="en-US" altLang="zh-CN" sz="2000" b="1" dirty="0">
              <a:solidFill>
                <a:srgbClr val="C00000"/>
              </a:solidFill>
            </a:endParaRPr>
          </a:p>
          <a:p>
            <a:pPr algn="ctr"/>
            <a:r>
              <a:rPr lang="zh-CN" altLang="en-US" sz="2000" b="1" dirty="0">
                <a:solidFill>
                  <a:srgbClr val="0070C0"/>
                </a:solidFill>
              </a:rPr>
              <a:t>专利</a:t>
            </a:r>
            <a:r>
              <a:rPr lang="zh-CN" altLang="en-US" sz="2000" b="1" dirty="0" smtClean="0">
                <a:solidFill>
                  <a:srgbClr val="0070C0"/>
                </a:solidFill>
              </a:rPr>
              <a:t>发明</a:t>
            </a:r>
            <a:endParaRPr lang="en-US" altLang="zh-CN" sz="2000" b="1" dirty="0" smtClean="0">
              <a:solidFill>
                <a:srgbClr val="0070C0"/>
              </a:solidFill>
            </a:endParaRPr>
          </a:p>
          <a:p>
            <a:pPr algn="ctr"/>
            <a:r>
              <a:rPr lang="zh-CN" altLang="en-US" sz="2000" b="1" dirty="0" smtClean="0">
                <a:solidFill>
                  <a:srgbClr val="C00000"/>
                </a:solidFill>
              </a:rPr>
              <a:t>其他各种获奖</a:t>
            </a:r>
            <a:endParaRPr lang="en-US" altLang="zh-CN" sz="2000" b="1" dirty="0">
              <a:solidFill>
                <a:srgbClr val="C00000"/>
              </a:solidFill>
            </a:endParaRPr>
          </a:p>
        </p:txBody>
      </p:sp>
      <p:sp>
        <p:nvSpPr>
          <p:cNvPr id="8" name="圆角矩形 7"/>
          <p:cNvSpPr/>
          <p:nvPr/>
        </p:nvSpPr>
        <p:spPr>
          <a:xfrm>
            <a:off x="5220072" y="1916832"/>
            <a:ext cx="2448272" cy="41044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b="1" dirty="0" smtClean="0">
                <a:solidFill>
                  <a:srgbClr val="FFFF00"/>
                </a:solidFill>
                <a:latin typeface="微软雅黑" panose="020B0503020204020204" pitchFamily="34" charset="-122"/>
                <a:ea typeface="微软雅黑" panose="020B0503020204020204" pitchFamily="34" charset="-122"/>
              </a:rPr>
              <a:t>直接免推资格</a:t>
            </a:r>
            <a:endParaRPr lang="en-US" altLang="zh-CN" b="1" dirty="0" smtClean="0">
              <a:solidFill>
                <a:srgbClr val="FFFF00"/>
              </a:solidFill>
              <a:latin typeface="微软雅黑" panose="020B0503020204020204" pitchFamily="34" charset="-122"/>
              <a:ea typeface="微软雅黑" panose="020B0503020204020204" pitchFamily="34" charset="-122"/>
            </a:endParaRPr>
          </a:p>
          <a:p>
            <a:pPr>
              <a:lnSpc>
                <a:spcPct val="125000"/>
              </a:lnSpc>
            </a:pPr>
            <a:r>
              <a:rPr lang="zh-CN" altLang="en-US" b="1" dirty="0" smtClean="0"/>
              <a:t>    </a:t>
            </a:r>
            <a:endParaRPr lang="en-US" altLang="zh-CN" b="1" dirty="0" smtClean="0"/>
          </a:p>
          <a:p>
            <a:pPr>
              <a:lnSpc>
                <a:spcPct val="125000"/>
              </a:lnSpc>
            </a:pPr>
            <a:r>
              <a:rPr lang="en-US" altLang="zh-CN" b="1" dirty="0"/>
              <a:t> </a:t>
            </a:r>
            <a:r>
              <a:rPr lang="en-US" altLang="zh-CN" b="1" dirty="0" smtClean="0"/>
              <a:t>       </a:t>
            </a:r>
            <a:r>
              <a:rPr lang="zh-CN" altLang="en-US" b="1" dirty="0" smtClean="0"/>
              <a:t>在</a:t>
            </a:r>
            <a:r>
              <a:rPr lang="zh-CN" altLang="en-US" b="1" dirty="0"/>
              <a:t>“挑战杯”、“互联网</a:t>
            </a:r>
            <a:r>
              <a:rPr lang="en-US" altLang="zh-CN" b="1" dirty="0"/>
              <a:t>+”</a:t>
            </a:r>
            <a:r>
              <a:rPr lang="zh-CN" altLang="en-US" b="1" dirty="0"/>
              <a:t>大赛中，获全国二等奖以上（含二等奖）的（每个团体项目最多可从前</a:t>
            </a:r>
            <a:r>
              <a:rPr lang="en-US" altLang="zh-CN" b="1" dirty="0"/>
              <a:t>3</a:t>
            </a:r>
            <a:r>
              <a:rPr lang="zh-CN" altLang="en-US" b="1" dirty="0"/>
              <a:t>名中推荐</a:t>
            </a:r>
            <a:r>
              <a:rPr lang="en-US" altLang="zh-CN" b="1" dirty="0"/>
              <a:t>1</a:t>
            </a:r>
            <a:r>
              <a:rPr lang="zh-CN" altLang="en-US" b="1" dirty="0"/>
              <a:t>人，只推荐</a:t>
            </a:r>
            <a:r>
              <a:rPr lang="en-US" altLang="zh-CN" b="1" dirty="0"/>
              <a:t>1</a:t>
            </a:r>
            <a:r>
              <a:rPr lang="zh-CN" altLang="en-US" b="1" dirty="0"/>
              <a:t>次，排名靠前者优先）</a:t>
            </a:r>
            <a:endParaRPr lang="zh-CN" altLang="en-US" b="1" dirty="0"/>
          </a:p>
          <a:p>
            <a:pPr>
              <a:lnSpc>
                <a:spcPct val="125000"/>
              </a:lnSpc>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reeform 3"/>
          <p:cNvSpPr>
            <a:spLocks noChangeArrowheads="1"/>
          </p:cNvSpPr>
          <p:nvPr/>
        </p:nvSpPr>
        <p:spPr bwMode="auto">
          <a:xfrm>
            <a:off x="604838" y="1707480"/>
            <a:ext cx="7999412" cy="2476500"/>
          </a:xfrm>
          <a:custGeom>
            <a:avLst/>
            <a:gdLst>
              <a:gd name="T0" fmla="*/ 0 w 5424"/>
              <a:gd name="T1" fmla="*/ 1440 h 1488"/>
              <a:gd name="T2" fmla="*/ 0 w 5424"/>
              <a:gd name="T3" fmla="*/ 1488 h 1488"/>
              <a:gd name="T4" fmla="*/ 1152 w 5424"/>
              <a:gd name="T5" fmla="*/ 1488 h 1488"/>
              <a:gd name="T6" fmla="*/ 1392 w 5424"/>
              <a:gd name="T7" fmla="*/ 1008 h 1488"/>
              <a:gd name="T8" fmla="*/ 2544 w 5424"/>
              <a:gd name="T9" fmla="*/ 1008 h 1488"/>
              <a:gd name="T10" fmla="*/ 2832 w 5424"/>
              <a:gd name="T11" fmla="*/ 528 h 1488"/>
              <a:gd name="T12" fmla="*/ 3984 w 5424"/>
              <a:gd name="T13" fmla="*/ 528 h 1488"/>
              <a:gd name="T14" fmla="*/ 4272 w 5424"/>
              <a:gd name="T15" fmla="*/ 48 h 1488"/>
              <a:gd name="T16" fmla="*/ 5424 w 5424"/>
              <a:gd name="T17" fmla="*/ 48 h 1488"/>
              <a:gd name="T18" fmla="*/ 5424 w 5424"/>
              <a:gd name="T19" fmla="*/ 0 h 1488"/>
              <a:gd name="T20" fmla="*/ 4272 w 5424"/>
              <a:gd name="T21" fmla="*/ 0 h 1488"/>
              <a:gd name="T22" fmla="*/ 3984 w 5424"/>
              <a:gd name="T23" fmla="*/ 480 h 1488"/>
              <a:gd name="T24" fmla="*/ 2832 w 5424"/>
              <a:gd name="T25" fmla="*/ 480 h 1488"/>
              <a:gd name="T26" fmla="*/ 2544 w 5424"/>
              <a:gd name="T27" fmla="*/ 960 h 1488"/>
              <a:gd name="T28" fmla="*/ 1392 w 5424"/>
              <a:gd name="T29" fmla="*/ 960 h 1488"/>
              <a:gd name="T30" fmla="*/ 1152 w 5424"/>
              <a:gd name="T31" fmla="*/ 1440 h 1488"/>
              <a:gd name="T32" fmla="*/ 0 w 5424"/>
              <a:gd name="T33" fmla="*/ 14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rgbClr val="A1C1E7"/>
              </a:gs>
            </a:gsLst>
            <a:path path="rect">
              <a:fillToRect l="100000" b="100000"/>
            </a:path>
          </a:gradFill>
          <a:ln>
            <a:noFill/>
          </a:ln>
          <a:scene3d>
            <a:camera prst="legacyPerspectiveTop"/>
            <a:lightRig rig="legacyNormal3" dir="r"/>
          </a:scene3d>
          <a:sp3d extrusionH="1801800" prstMaterial="legacyPlastic">
            <a:bevelT w="13500" h="13500" prst="angle"/>
            <a:bevelB w="13500" h="13500" prst="angle"/>
            <a:extrusionClr>
              <a:schemeClr val="accent2"/>
            </a:extrusionClr>
          </a:sp3d>
          <a:extLst>
            <a:ext uri="{91240B29-F687-4F45-9708-019B960494DF}">
              <a14:hiddenLine xmlns:a14="http://schemas.microsoft.com/office/drawing/2010/main" w="9525">
                <a:noFill/>
                <a:round/>
              </a14:hiddenLine>
            </a:ext>
          </a:extLst>
        </p:spPr>
        <p:txBody>
          <a:bodyPr>
            <a:flatTx/>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2" name="Group 14"/>
          <p:cNvGrpSpPr/>
          <p:nvPr/>
        </p:nvGrpSpPr>
        <p:grpSpPr bwMode="auto">
          <a:xfrm>
            <a:off x="533400" y="4276055"/>
            <a:ext cx="1808163" cy="314325"/>
            <a:chOff x="0" y="0"/>
            <a:chExt cx="2330" cy="294"/>
          </a:xfrm>
        </p:grpSpPr>
        <p:sp>
          <p:nvSpPr>
            <p:cNvPr id="29700" name="AutoShape 15"/>
            <p:cNvSpPr>
              <a:spLocks noChangeArrowheads="1"/>
            </p:cNvSpPr>
            <p:nvPr/>
          </p:nvSpPr>
          <p:spPr bwMode="auto">
            <a:xfrm>
              <a:off x="0" y="0"/>
              <a:ext cx="2330" cy="294"/>
            </a:xfrm>
            <a:prstGeom prst="roundRect">
              <a:avLst>
                <a:gd name="adj" fmla="val 50000"/>
              </a:avLst>
            </a:prstGeom>
            <a:gradFill rotWithShape="1">
              <a:gsLst>
                <a:gs pos="0">
                  <a:srgbClr val="E9899F"/>
                </a:gs>
                <a:gs pos="50000">
                  <a:schemeClr val="hlink"/>
                </a:gs>
                <a:gs pos="100000">
                  <a:srgbClr val="E9899F"/>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nvGrpSpPr>
            <p:cNvPr id="3" name="AutoShape 16"/>
            <p:cNvGrpSpPr/>
            <p:nvPr/>
          </p:nvGrpSpPr>
          <p:grpSpPr bwMode="auto">
            <a:xfrm>
              <a:off x="2211" y="24"/>
              <a:ext cx="110" cy="245"/>
              <a:chOff x="0" y="0"/>
              <a:chExt cx="85344" cy="262128"/>
            </a:xfrm>
          </p:grpSpPr>
          <p:pic>
            <p:nvPicPr>
              <p:cNvPr id="40965" name="AutoShape 16"/>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85344"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5045" y="86102"/>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4" name="AutoShape 17"/>
            <p:cNvGrpSpPr/>
            <p:nvPr/>
          </p:nvGrpSpPr>
          <p:grpSpPr bwMode="auto">
            <a:xfrm>
              <a:off x="12" y="24"/>
              <a:ext cx="110" cy="245"/>
              <a:chOff x="0" y="0"/>
              <a:chExt cx="85344" cy="262128"/>
            </a:xfrm>
          </p:grpSpPr>
          <p:pic>
            <p:nvPicPr>
              <p:cNvPr id="40968" name="AutoShape 1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5344"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10"/>
              <p:cNvSpPr txBox="1">
                <a:spLocks noChangeArrowheads="1"/>
              </p:cNvSpPr>
              <p:nvPr/>
            </p:nvSpPr>
            <p:spPr bwMode="auto">
              <a:xfrm>
                <a:off x="6928" y="85788"/>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sp>
        <p:nvSpPr>
          <p:cNvPr id="40970" name="Text Box 18"/>
          <p:cNvSpPr txBox="1">
            <a:spLocks noChangeArrowheads="1"/>
          </p:cNvSpPr>
          <p:nvPr/>
        </p:nvSpPr>
        <p:spPr bwMode="auto">
          <a:xfrm>
            <a:off x="527050" y="4253830"/>
            <a:ext cx="1758950" cy="3667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b="1">
                <a:solidFill>
                  <a:srgbClr val="FFFFFF"/>
                </a:solidFill>
                <a:ea typeface="宋体" panose="02010600030101010101" pitchFamily="2" charset="-122"/>
              </a:rPr>
              <a:t>修好每一门课</a:t>
            </a:r>
            <a:endParaRPr lang="en-US" altLang="zh-CN" b="1">
              <a:solidFill>
                <a:srgbClr val="FFFFFF"/>
              </a:solidFill>
              <a:ea typeface="宋体" panose="02010600030101010101" pitchFamily="2" charset="-122"/>
            </a:endParaRPr>
          </a:p>
        </p:txBody>
      </p:sp>
      <p:sp>
        <p:nvSpPr>
          <p:cNvPr id="40971" name="Text Box 9"/>
          <p:cNvSpPr txBox="1">
            <a:spLocks noChangeArrowheads="1"/>
          </p:cNvSpPr>
          <p:nvPr/>
        </p:nvSpPr>
        <p:spPr bwMode="auto">
          <a:xfrm>
            <a:off x="5292080" y="4688849"/>
            <a:ext cx="28257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eaLnBrk="0" hangingPunct="0"/>
            <a:r>
              <a:rPr lang="zh-CN" altLang="en-US" b="1" dirty="0">
                <a:solidFill>
                  <a:srgbClr val="0000CC"/>
                </a:solidFill>
                <a:ea typeface="宋体" panose="02010600030101010101" pitchFamily="2" charset="-122"/>
              </a:rPr>
              <a:t>千万不要违纪处分，</a:t>
            </a:r>
            <a:endParaRPr lang="en-US" altLang="zh-CN" b="1" dirty="0">
              <a:solidFill>
                <a:srgbClr val="0000CC"/>
              </a:solidFill>
              <a:ea typeface="宋体" panose="02010600030101010101" pitchFamily="2" charset="-122"/>
            </a:endParaRPr>
          </a:p>
          <a:p>
            <a:pPr algn="l" eaLnBrk="0" hangingPunct="0"/>
            <a:r>
              <a:rPr lang="zh-CN" altLang="en-US" b="1" dirty="0">
                <a:solidFill>
                  <a:srgbClr val="0000CC"/>
                </a:solidFill>
                <a:ea typeface="宋体" panose="02010600030101010101" pitchFamily="2" charset="-122"/>
              </a:rPr>
              <a:t>千万不要舞弊，</a:t>
            </a:r>
            <a:endParaRPr lang="en-US" altLang="zh-CN" b="1" dirty="0">
              <a:solidFill>
                <a:srgbClr val="0000CC"/>
              </a:solidFill>
              <a:ea typeface="宋体" panose="02010600030101010101" pitchFamily="2" charset="-122"/>
            </a:endParaRPr>
          </a:p>
          <a:p>
            <a:pPr algn="l" eaLnBrk="0" hangingPunct="0"/>
            <a:r>
              <a:rPr lang="zh-CN" altLang="en-US" b="1" dirty="0">
                <a:solidFill>
                  <a:srgbClr val="0000CC"/>
                </a:solidFill>
                <a:ea typeface="宋体" panose="02010600030101010101" pitchFamily="2" charset="-122"/>
              </a:rPr>
              <a:t>千万不要缺课，</a:t>
            </a:r>
            <a:endParaRPr lang="en-US" altLang="zh-CN" b="1" dirty="0">
              <a:solidFill>
                <a:srgbClr val="0000CC"/>
              </a:solidFill>
              <a:ea typeface="宋体" panose="02010600030101010101" pitchFamily="2" charset="-122"/>
            </a:endParaRPr>
          </a:p>
          <a:p>
            <a:pPr algn="l" eaLnBrk="0" hangingPunct="0"/>
            <a:r>
              <a:rPr lang="zh-CN" altLang="en-US" b="1" dirty="0">
                <a:solidFill>
                  <a:srgbClr val="0000CC"/>
                </a:solidFill>
                <a:ea typeface="宋体" panose="02010600030101010101" pitchFamily="2" charset="-122"/>
              </a:rPr>
              <a:t>千万</a:t>
            </a:r>
            <a:r>
              <a:rPr lang="zh-CN" altLang="en-US" b="1" dirty="0" smtClean="0">
                <a:solidFill>
                  <a:srgbClr val="0000CC"/>
                </a:solidFill>
                <a:ea typeface="宋体" panose="02010600030101010101" pitchFamily="2" charset="-122"/>
              </a:rPr>
              <a:t>不要自以为是，</a:t>
            </a:r>
            <a:endParaRPr lang="en-US" altLang="zh-CN" b="1" dirty="0">
              <a:solidFill>
                <a:srgbClr val="0000CC"/>
              </a:solidFill>
              <a:ea typeface="宋体" panose="02010600030101010101" pitchFamily="2" charset="-122"/>
            </a:endParaRPr>
          </a:p>
          <a:p>
            <a:pPr algn="l" eaLnBrk="0" hangingPunct="0"/>
            <a:r>
              <a:rPr lang="zh-CN" altLang="en-US" b="1" dirty="0">
                <a:solidFill>
                  <a:srgbClr val="0000CC"/>
                </a:solidFill>
                <a:ea typeface="宋体" panose="02010600030101010101" pitchFamily="2" charset="-122"/>
              </a:rPr>
              <a:t>千万 不要不关心自己。</a:t>
            </a:r>
            <a:endParaRPr lang="en-US" altLang="zh-CN" b="1" dirty="0">
              <a:solidFill>
                <a:srgbClr val="0000CC"/>
              </a:solidFill>
              <a:ea typeface="宋体" panose="02010600030101010101" pitchFamily="2" charset="-122"/>
            </a:endParaRPr>
          </a:p>
        </p:txBody>
      </p:sp>
      <p:sp>
        <p:nvSpPr>
          <p:cNvPr id="40972" name="Rectangle 20"/>
          <p:cNvSpPr>
            <a:spLocks noChangeArrowheads="1"/>
          </p:cNvSpPr>
          <p:nvPr/>
        </p:nvSpPr>
        <p:spPr bwMode="auto">
          <a:xfrm>
            <a:off x="604838" y="4630068"/>
            <a:ext cx="1768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a:solidFill>
                  <a:srgbClr val="000000"/>
                </a:solidFill>
                <a:ea typeface="宋体" panose="02010600030101010101" pitchFamily="2" charset="-122"/>
              </a:rPr>
              <a:t>专业课</a:t>
            </a:r>
            <a:endParaRPr lang="en-US" altLang="zh-CN" sz="1600">
              <a:solidFill>
                <a:srgbClr val="000000"/>
              </a:solidFill>
              <a:ea typeface="宋体" panose="02010600030101010101" pitchFamily="2" charset="-122"/>
            </a:endParaRPr>
          </a:p>
          <a:p>
            <a:pPr algn="l"/>
            <a:r>
              <a:rPr lang="zh-CN" altLang="en-US" sz="1600">
                <a:solidFill>
                  <a:srgbClr val="000000"/>
                </a:solidFill>
                <a:ea typeface="宋体" panose="02010600030101010101" pitchFamily="2" charset="-122"/>
              </a:rPr>
              <a:t>公共课</a:t>
            </a:r>
            <a:endParaRPr lang="en-US" altLang="zh-CN" sz="1600">
              <a:solidFill>
                <a:srgbClr val="000000"/>
              </a:solidFill>
              <a:ea typeface="宋体" panose="02010600030101010101" pitchFamily="2" charset="-122"/>
            </a:endParaRPr>
          </a:p>
          <a:p>
            <a:pPr algn="l"/>
            <a:r>
              <a:rPr lang="zh-CN" altLang="en-US" sz="1600">
                <a:solidFill>
                  <a:srgbClr val="000000"/>
                </a:solidFill>
                <a:ea typeface="宋体" panose="02010600030101010101" pitchFamily="2" charset="-122"/>
              </a:rPr>
              <a:t>素质选修课</a:t>
            </a:r>
            <a:endParaRPr lang="en-US" altLang="zh-CN" sz="1600">
              <a:solidFill>
                <a:srgbClr val="000000"/>
              </a:solidFill>
              <a:ea typeface="宋体" panose="02010600030101010101" pitchFamily="2" charset="-122"/>
            </a:endParaRPr>
          </a:p>
        </p:txBody>
      </p:sp>
      <p:sp>
        <p:nvSpPr>
          <p:cNvPr id="40973" name="Rectangle 21"/>
          <p:cNvSpPr>
            <a:spLocks noChangeArrowheads="1"/>
          </p:cNvSpPr>
          <p:nvPr/>
        </p:nvSpPr>
        <p:spPr bwMode="auto">
          <a:xfrm>
            <a:off x="2654300" y="3928710"/>
            <a:ext cx="1967865"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dirty="0">
                <a:solidFill>
                  <a:srgbClr val="000000"/>
                </a:solidFill>
                <a:ea typeface="宋体" panose="02010600030101010101" pitchFamily="2" charset="-122"/>
              </a:rPr>
              <a:t>英语应用能力证</a:t>
            </a:r>
            <a:endParaRPr lang="en-US" altLang="zh-CN" sz="1600" dirty="0">
              <a:solidFill>
                <a:srgbClr val="000000"/>
              </a:solidFill>
              <a:ea typeface="宋体" panose="02010600030101010101" pitchFamily="2" charset="-122"/>
            </a:endParaRPr>
          </a:p>
          <a:p>
            <a:pPr algn="l"/>
            <a:r>
              <a:rPr lang="zh-CN" altLang="en-US" sz="1600" dirty="0">
                <a:solidFill>
                  <a:srgbClr val="000000"/>
                </a:solidFill>
                <a:ea typeface="宋体" panose="02010600030101010101" pitchFamily="2" charset="-122"/>
              </a:rPr>
              <a:t>全国计算机证</a:t>
            </a:r>
            <a:endParaRPr lang="en-US" altLang="zh-CN" sz="1600" dirty="0">
              <a:solidFill>
                <a:srgbClr val="000000"/>
              </a:solidFill>
              <a:ea typeface="宋体" panose="02010600030101010101" pitchFamily="2" charset="-122"/>
            </a:endParaRPr>
          </a:p>
          <a:p>
            <a:pPr algn="l"/>
            <a:r>
              <a:rPr lang="zh-CN" altLang="en-US" sz="1600" dirty="0">
                <a:solidFill>
                  <a:srgbClr val="000000"/>
                </a:solidFill>
                <a:ea typeface="宋体" panose="02010600030101010101" pitchFamily="2" charset="-122"/>
              </a:rPr>
              <a:t>普通话过级</a:t>
            </a:r>
            <a:r>
              <a:rPr lang="zh-CN" altLang="en-US" sz="1600" dirty="0" smtClean="0">
                <a:solidFill>
                  <a:srgbClr val="000000"/>
                </a:solidFill>
                <a:ea typeface="宋体" panose="02010600030101010101" pitchFamily="2" charset="-122"/>
              </a:rPr>
              <a:t>证</a:t>
            </a:r>
            <a:endParaRPr lang="en-US" altLang="zh-CN" sz="1600" dirty="0" smtClean="0">
              <a:solidFill>
                <a:srgbClr val="000000"/>
              </a:solidFill>
              <a:ea typeface="宋体" panose="02010600030101010101" pitchFamily="2" charset="-122"/>
            </a:endParaRPr>
          </a:p>
          <a:p>
            <a:pPr algn="l"/>
            <a:r>
              <a:rPr lang="zh-CN" altLang="en-US" sz="1600" dirty="0" smtClean="0">
                <a:solidFill>
                  <a:srgbClr val="000000"/>
                </a:solidFill>
                <a:ea typeface="宋体" panose="02010600030101010101" pitchFamily="2" charset="-122"/>
              </a:rPr>
              <a:t>英语四六级</a:t>
            </a:r>
            <a:r>
              <a:rPr lang="zh-CN" altLang="en-US" sz="1400" dirty="0" smtClean="0">
                <a:solidFill>
                  <a:srgbClr val="FF0000"/>
                </a:solidFill>
                <a:ea typeface="宋体" panose="02010600030101010101" pitchFamily="2" charset="-122"/>
              </a:rPr>
              <a:t>（不必须）</a:t>
            </a:r>
            <a:endParaRPr lang="zh-CN" altLang="en-US" sz="1400" dirty="0" smtClean="0">
              <a:solidFill>
                <a:srgbClr val="FF0000"/>
              </a:solidFill>
              <a:ea typeface="宋体" panose="02010600030101010101" pitchFamily="2" charset="-122"/>
            </a:endParaRPr>
          </a:p>
          <a:p>
            <a:pPr algn="l"/>
            <a:r>
              <a:rPr lang="zh-CN" altLang="en-US" sz="1600" dirty="0" smtClean="0">
                <a:solidFill>
                  <a:srgbClr val="000000"/>
                </a:solidFill>
                <a:ea typeface="宋体" panose="02010600030101010101" pitchFamily="2" charset="-122"/>
              </a:rPr>
              <a:t>教师资格证</a:t>
            </a:r>
            <a:endParaRPr lang="zh-CN" altLang="en-US" sz="1600" dirty="0" smtClean="0">
              <a:solidFill>
                <a:srgbClr val="000000"/>
              </a:solidFill>
              <a:ea typeface="宋体" panose="02010600030101010101" pitchFamily="2" charset="-122"/>
            </a:endParaRPr>
          </a:p>
          <a:p>
            <a:pPr algn="l"/>
            <a:r>
              <a:rPr lang="zh-CN" altLang="en-US" sz="1600" dirty="0">
                <a:solidFill>
                  <a:srgbClr val="000000"/>
                </a:solidFill>
                <a:ea typeface="宋体" panose="02010600030101010101" pitchFamily="2" charset="-122"/>
              </a:rPr>
              <a:t>国家二级裁判员证</a:t>
            </a:r>
            <a:endParaRPr lang="zh-CN" altLang="en-US" sz="1600" dirty="0">
              <a:solidFill>
                <a:srgbClr val="000000"/>
              </a:solidFill>
              <a:ea typeface="宋体" panose="02010600030101010101" pitchFamily="2" charset="-122"/>
            </a:endParaRPr>
          </a:p>
        </p:txBody>
      </p:sp>
      <p:sp>
        <p:nvSpPr>
          <p:cNvPr id="40974" name="Rectangle 22"/>
          <p:cNvSpPr>
            <a:spLocks noChangeArrowheads="1"/>
          </p:cNvSpPr>
          <p:nvPr/>
        </p:nvSpPr>
        <p:spPr bwMode="auto">
          <a:xfrm>
            <a:off x="4729163" y="3101305"/>
            <a:ext cx="17700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dirty="0">
                <a:solidFill>
                  <a:srgbClr val="000000"/>
                </a:solidFill>
                <a:ea typeface="宋体" panose="02010600030101010101" pitchFamily="2" charset="-122"/>
              </a:rPr>
              <a:t>综合见习</a:t>
            </a:r>
            <a:endParaRPr lang="en-US" altLang="zh-CN" sz="1600" dirty="0">
              <a:solidFill>
                <a:srgbClr val="000000"/>
              </a:solidFill>
              <a:ea typeface="宋体" panose="02010600030101010101" pitchFamily="2" charset="-122"/>
            </a:endParaRPr>
          </a:p>
          <a:p>
            <a:pPr algn="l"/>
            <a:r>
              <a:rPr lang="zh-CN" altLang="en-US" sz="1600" dirty="0">
                <a:solidFill>
                  <a:srgbClr val="000000"/>
                </a:solidFill>
                <a:ea typeface="宋体" panose="02010600030101010101" pitchFamily="2" charset="-122"/>
              </a:rPr>
              <a:t>毕业实习</a:t>
            </a:r>
            <a:endParaRPr lang="en-US" altLang="zh-CN" sz="1600" dirty="0">
              <a:solidFill>
                <a:srgbClr val="000000"/>
              </a:solidFill>
              <a:ea typeface="宋体" panose="02010600030101010101" pitchFamily="2" charset="-122"/>
            </a:endParaRPr>
          </a:p>
          <a:p>
            <a:pPr algn="l"/>
            <a:r>
              <a:rPr lang="zh-CN" altLang="en-US" sz="1600" dirty="0" smtClean="0">
                <a:solidFill>
                  <a:srgbClr val="000000"/>
                </a:solidFill>
                <a:ea typeface="宋体" panose="02010600030101010101" pitchFamily="2" charset="-122"/>
              </a:rPr>
              <a:t>毕业论文</a:t>
            </a:r>
            <a:endParaRPr lang="en-US" altLang="zh-CN" sz="1600" dirty="0" smtClean="0">
              <a:solidFill>
                <a:srgbClr val="000000"/>
              </a:solidFill>
              <a:ea typeface="宋体" panose="02010600030101010101" pitchFamily="2" charset="-122"/>
            </a:endParaRPr>
          </a:p>
          <a:p>
            <a:pPr algn="l"/>
            <a:r>
              <a:rPr lang="zh-CN" altLang="en-US" sz="1600" dirty="0" smtClean="0">
                <a:solidFill>
                  <a:srgbClr val="000000"/>
                </a:solidFill>
                <a:ea typeface="宋体" panose="02010600030101010101" pitchFamily="2" charset="-122"/>
              </a:rPr>
              <a:t>创新创业</a:t>
            </a:r>
            <a:endParaRPr lang="en-US" altLang="zh-CN" sz="1600" dirty="0" smtClean="0">
              <a:solidFill>
                <a:srgbClr val="000000"/>
              </a:solidFill>
              <a:ea typeface="宋体" panose="02010600030101010101" pitchFamily="2" charset="-122"/>
            </a:endParaRPr>
          </a:p>
          <a:p>
            <a:pPr algn="l"/>
            <a:r>
              <a:rPr lang="zh-CN" altLang="en-US" sz="1600" dirty="0" smtClean="0">
                <a:solidFill>
                  <a:srgbClr val="000000"/>
                </a:solidFill>
                <a:ea typeface="宋体" panose="02010600030101010101" pitchFamily="2" charset="-122"/>
              </a:rPr>
              <a:t>实践周</a:t>
            </a:r>
            <a:endParaRPr lang="en-US" altLang="zh-CN" sz="1600" dirty="0" smtClean="0">
              <a:solidFill>
                <a:srgbClr val="000000"/>
              </a:solidFill>
              <a:ea typeface="宋体" panose="02010600030101010101" pitchFamily="2" charset="-122"/>
            </a:endParaRPr>
          </a:p>
          <a:p>
            <a:pPr algn="l"/>
            <a:r>
              <a:rPr lang="zh-CN" altLang="en-US" sz="1600" dirty="0" smtClean="0">
                <a:solidFill>
                  <a:srgbClr val="000000"/>
                </a:solidFill>
                <a:ea typeface="宋体" panose="02010600030101010101" pitchFamily="2" charset="-122"/>
              </a:rPr>
              <a:t>身体素质达标</a:t>
            </a:r>
            <a:endParaRPr lang="en-US" altLang="zh-CN" sz="1600" dirty="0" smtClean="0">
              <a:solidFill>
                <a:srgbClr val="000000"/>
              </a:solidFill>
              <a:ea typeface="宋体" panose="02010600030101010101" pitchFamily="2" charset="-122"/>
            </a:endParaRPr>
          </a:p>
        </p:txBody>
      </p:sp>
      <p:sp>
        <p:nvSpPr>
          <p:cNvPr id="40975" name="Rectangle 23"/>
          <p:cNvSpPr>
            <a:spLocks noChangeArrowheads="1"/>
          </p:cNvSpPr>
          <p:nvPr/>
        </p:nvSpPr>
        <p:spPr bwMode="auto">
          <a:xfrm>
            <a:off x="6834188" y="2274218"/>
            <a:ext cx="1770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dirty="0">
                <a:solidFill>
                  <a:srgbClr val="000000"/>
                </a:solidFill>
                <a:ea typeface="宋体" panose="02010600030101010101" pitchFamily="2" charset="-122"/>
              </a:rPr>
              <a:t>毕业证</a:t>
            </a:r>
            <a:endParaRPr lang="en-US" altLang="zh-CN" sz="1600" dirty="0">
              <a:solidFill>
                <a:srgbClr val="000000"/>
              </a:solidFill>
              <a:ea typeface="宋体" panose="02010600030101010101" pitchFamily="2" charset="-122"/>
            </a:endParaRPr>
          </a:p>
          <a:p>
            <a:pPr algn="l"/>
            <a:r>
              <a:rPr lang="zh-CN" altLang="en-US" sz="1600" dirty="0">
                <a:solidFill>
                  <a:srgbClr val="000000"/>
                </a:solidFill>
                <a:ea typeface="宋体" panose="02010600030101010101" pitchFamily="2" charset="-122"/>
              </a:rPr>
              <a:t>学位</a:t>
            </a:r>
            <a:r>
              <a:rPr lang="zh-CN" altLang="en-US" sz="1600" dirty="0" smtClean="0">
                <a:solidFill>
                  <a:srgbClr val="000000"/>
                </a:solidFill>
                <a:ea typeface="宋体" panose="02010600030101010101" pitchFamily="2" charset="-122"/>
              </a:rPr>
              <a:t>证</a:t>
            </a:r>
            <a:endParaRPr lang="en-US" altLang="zh-CN" sz="1600" dirty="0">
              <a:solidFill>
                <a:srgbClr val="000000"/>
              </a:solidFill>
              <a:ea typeface="宋体" panose="02010600030101010101" pitchFamily="2" charset="-122"/>
            </a:endParaRPr>
          </a:p>
        </p:txBody>
      </p:sp>
      <p:grpSp>
        <p:nvGrpSpPr>
          <p:cNvPr id="5" name="Group 24"/>
          <p:cNvGrpSpPr/>
          <p:nvPr/>
        </p:nvGrpSpPr>
        <p:grpSpPr bwMode="auto">
          <a:xfrm>
            <a:off x="2663825" y="3477543"/>
            <a:ext cx="1808163" cy="312737"/>
            <a:chOff x="0" y="0"/>
            <a:chExt cx="2330" cy="294"/>
          </a:xfrm>
        </p:grpSpPr>
        <p:sp>
          <p:nvSpPr>
            <p:cNvPr id="29714" name="AutoShape 25"/>
            <p:cNvSpPr>
              <a:spLocks noChangeArrowheads="1"/>
            </p:cNvSpPr>
            <p:nvPr/>
          </p:nvSpPr>
          <p:spPr bwMode="auto">
            <a:xfrm>
              <a:off x="0" y="0"/>
              <a:ext cx="2330" cy="294"/>
            </a:xfrm>
            <a:prstGeom prst="roundRect">
              <a:avLst>
                <a:gd name="adj" fmla="val 50000"/>
              </a:avLst>
            </a:prstGeom>
            <a:gradFill rotWithShape="1">
              <a:gsLst>
                <a:gs pos="0">
                  <a:srgbClr val="E9899F"/>
                </a:gs>
                <a:gs pos="50000">
                  <a:schemeClr val="hlink"/>
                </a:gs>
                <a:gs pos="100000">
                  <a:srgbClr val="E9899F"/>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nvGrpSpPr>
            <p:cNvPr id="6" name="AutoShape 26"/>
            <p:cNvGrpSpPr/>
            <p:nvPr/>
          </p:nvGrpSpPr>
          <p:grpSpPr bwMode="auto">
            <a:xfrm>
              <a:off x="2215" y="24"/>
              <a:ext cx="102" cy="246"/>
              <a:chOff x="0" y="0"/>
              <a:chExt cx="79248" cy="262128"/>
            </a:xfrm>
          </p:grpSpPr>
          <p:pic>
            <p:nvPicPr>
              <p:cNvPr id="40979" name="AutoShap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9248"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Text Box 21"/>
              <p:cNvSpPr txBox="1">
                <a:spLocks noChangeArrowheads="1"/>
              </p:cNvSpPr>
              <p:nvPr/>
            </p:nvSpPr>
            <p:spPr bwMode="auto">
              <a:xfrm>
                <a:off x="61870" y="85602"/>
                <a:ext cx="12574" cy="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7" name="AutoShape 27"/>
            <p:cNvGrpSpPr/>
            <p:nvPr/>
          </p:nvGrpSpPr>
          <p:grpSpPr bwMode="auto">
            <a:xfrm>
              <a:off x="16" y="24"/>
              <a:ext cx="102" cy="246"/>
              <a:chOff x="0" y="0"/>
              <a:chExt cx="79248" cy="262128"/>
            </a:xfrm>
          </p:grpSpPr>
          <p:pic>
            <p:nvPicPr>
              <p:cNvPr id="40982" name="AutoShape 2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9248"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3" name="Text Box 24"/>
              <p:cNvSpPr txBox="1">
                <a:spLocks noChangeArrowheads="1"/>
              </p:cNvSpPr>
              <p:nvPr/>
            </p:nvSpPr>
            <p:spPr bwMode="auto">
              <a:xfrm>
                <a:off x="3753" y="85290"/>
                <a:ext cx="12574" cy="9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sp>
        <p:nvSpPr>
          <p:cNvPr id="40984" name="Text Box 18"/>
          <p:cNvSpPr txBox="1">
            <a:spLocks noChangeArrowheads="1"/>
          </p:cNvSpPr>
          <p:nvPr/>
        </p:nvSpPr>
        <p:spPr bwMode="auto">
          <a:xfrm>
            <a:off x="2730500" y="3455318"/>
            <a:ext cx="1612900"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b="1" dirty="0" smtClean="0">
                <a:solidFill>
                  <a:srgbClr val="FFFFFF"/>
                </a:solidFill>
                <a:ea typeface="宋体" panose="02010600030101010101" pitchFamily="2" charset="-122"/>
              </a:rPr>
              <a:t>五证</a:t>
            </a:r>
            <a:r>
              <a:rPr lang="zh-CN" altLang="en-US" b="1" dirty="0">
                <a:solidFill>
                  <a:srgbClr val="FFFFFF"/>
                </a:solidFill>
                <a:ea typeface="宋体" panose="02010600030101010101" pitchFamily="2" charset="-122"/>
              </a:rPr>
              <a:t>齐全</a:t>
            </a:r>
            <a:endParaRPr lang="en-US" altLang="zh-CN" b="1" dirty="0">
              <a:solidFill>
                <a:srgbClr val="FFFFFF"/>
              </a:solidFill>
              <a:ea typeface="宋体" panose="02010600030101010101" pitchFamily="2" charset="-122"/>
            </a:endParaRPr>
          </a:p>
        </p:txBody>
      </p:sp>
      <p:grpSp>
        <p:nvGrpSpPr>
          <p:cNvPr id="8" name="Group 29"/>
          <p:cNvGrpSpPr/>
          <p:nvPr/>
        </p:nvGrpSpPr>
        <p:grpSpPr bwMode="auto">
          <a:xfrm>
            <a:off x="4694238" y="2664743"/>
            <a:ext cx="1808162" cy="314325"/>
            <a:chOff x="0" y="0"/>
            <a:chExt cx="2330" cy="294"/>
          </a:xfrm>
        </p:grpSpPr>
        <p:sp>
          <p:nvSpPr>
            <p:cNvPr id="29723" name="AutoShape 30"/>
            <p:cNvSpPr>
              <a:spLocks noChangeArrowheads="1"/>
            </p:cNvSpPr>
            <p:nvPr/>
          </p:nvSpPr>
          <p:spPr bwMode="auto">
            <a:xfrm>
              <a:off x="0" y="0"/>
              <a:ext cx="2330" cy="294"/>
            </a:xfrm>
            <a:prstGeom prst="roundRect">
              <a:avLst>
                <a:gd name="adj" fmla="val 50000"/>
              </a:avLst>
            </a:prstGeom>
            <a:gradFill rotWithShape="1">
              <a:gsLst>
                <a:gs pos="0">
                  <a:srgbClr val="E9899F"/>
                </a:gs>
                <a:gs pos="50000">
                  <a:schemeClr val="hlink"/>
                </a:gs>
                <a:gs pos="100000">
                  <a:srgbClr val="E9899F"/>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nvGrpSpPr>
            <p:cNvPr id="9" name="AutoShape 31"/>
            <p:cNvGrpSpPr/>
            <p:nvPr/>
          </p:nvGrpSpPr>
          <p:grpSpPr bwMode="auto">
            <a:xfrm>
              <a:off x="2215" y="26"/>
              <a:ext cx="102" cy="245"/>
              <a:chOff x="0" y="0"/>
              <a:chExt cx="79248" cy="262128"/>
            </a:xfrm>
          </p:grpSpPr>
          <p:pic>
            <p:nvPicPr>
              <p:cNvPr id="40988" name="AutoShap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9248"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9" name="Text Box 30"/>
              <p:cNvSpPr txBox="1">
                <a:spLocks noChangeArrowheads="1"/>
              </p:cNvSpPr>
              <p:nvPr/>
            </p:nvSpPr>
            <p:spPr bwMode="auto">
              <a:xfrm>
                <a:off x="62314" y="84134"/>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10" name="AutoShape 32"/>
            <p:cNvGrpSpPr/>
            <p:nvPr/>
          </p:nvGrpSpPr>
          <p:grpSpPr bwMode="auto">
            <a:xfrm>
              <a:off x="15" y="26"/>
              <a:ext cx="102" cy="239"/>
              <a:chOff x="0" y="0"/>
              <a:chExt cx="79248" cy="256032"/>
            </a:xfrm>
          </p:grpSpPr>
          <p:pic>
            <p:nvPicPr>
              <p:cNvPr id="40991" name="AutoShape 3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79248"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2" name="Text Box 33"/>
              <p:cNvSpPr txBox="1">
                <a:spLocks noChangeArrowheads="1"/>
              </p:cNvSpPr>
              <p:nvPr/>
            </p:nvSpPr>
            <p:spPr bwMode="auto">
              <a:xfrm>
                <a:off x="4198" y="83820"/>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sp>
        <p:nvSpPr>
          <p:cNvPr id="40993" name="Text Box 18"/>
          <p:cNvSpPr txBox="1">
            <a:spLocks noChangeArrowheads="1"/>
          </p:cNvSpPr>
          <p:nvPr/>
        </p:nvSpPr>
        <p:spPr bwMode="auto">
          <a:xfrm>
            <a:off x="4733925" y="2642518"/>
            <a:ext cx="1666875"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b="1">
                <a:solidFill>
                  <a:srgbClr val="FFFFFF"/>
                </a:solidFill>
                <a:ea typeface="宋体" panose="02010600030101010101" pitchFamily="2" charset="-122"/>
              </a:rPr>
              <a:t>实践成绩合格</a:t>
            </a:r>
            <a:endParaRPr lang="en-US" altLang="zh-CN" b="1">
              <a:solidFill>
                <a:srgbClr val="FFFFFF"/>
              </a:solidFill>
              <a:ea typeface="宋体" panose="02010600030101010101" pitchFamily="2" charset="-122"/>
            </a:endParaRPr>
          </a:p>
        </p:txBody>
      </p:sp>
      <p:grpSp>
        <p:nvGrpSpPr>
          <p:cNvPr id="11" name="Group 34"/>
          <p:cNvGrpSpPr/>
          <p:nvPr/>
        </p:nvGrpSpPr>
        <p:grpSpPr bwMode="auto">
          <a:xfrm>
            <a:off x="6811963" y="1874168"/>
            <a:ext cx="1808162" cy="314325"/>
            <a:chOff x="0" y="0"/>
            <a:chExt cx="2330" cy="294"/>
          </a:xfrm>
        </p:grpSpPr>
        <p:sp>
          <p:nvSpPr>
            <p:cNvPr id="29732" name="AutoShape 35"/>
            <p:cNvSpPr>
              <a:spLocks noChangeArrowheads="1"/>
            </p:cNvSpPr>
            <p:nvPr/>
          </p:nvSpPr>
          <p:spPr bwMode="auto">
            <a:xfrm>
              <a:off x="0" y="0"/>
              <a:ext cx="2330" cy="294"/>
            </a:xfrm>
            <a:prstGeom prst="roundRect">
              <a:avLst>
                <a:gd name="adj" fmla="val 50000"/>
              </a:avLst>
            </a:prstGeom>
            <a:gradFill rotWithShape="1">
              <a:gsLst>
                <a:gs pos="0">
                  <a:srgbClr val="E9899F"/>
                </a:gs>
                <a:gs pos="50000">
                  <a:schemeClr val="hlink"/>
                </a:gs>
                <a:gs pos="100000">
                  <a:srgbClr val="E9899F"/>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nvGrpSpPr>
            <p:cNvPr id="12" name="AutoShape 36"/>
            <p:cNvGrpSpPr/>
            <p:nvPr/>
          </p:nvGrpSpPr>
          <p:grpSpPr bwMode="auto">
            <a:xfrm>
              <a:off x="2212" y="24"/>
              <a:ext cx="110" cy="245"/>
              <a:chOff x="0" y="0"/>
              <a:chExt cx="85344" cy="262128"/>
            </a:xfrm>
          </p:grpSpPr>
          <p:pic>
            <p:nvPicPr>
              <p:cNvPr id="40997" name="AutoShape 36"/>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85344"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9"/>
              <p:cNvSpPr txBox="1">
                <a:spLocks noChangeArrowheads="1"/>
              </p:cNvSpPr>
              <p:nvPr/>
            </p:nvSpPr>
            <p:spPr bwMode="auto">
              <a:xfrm>
                <a:off x="64727" y="86039"/>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nvGrpSpPr>
            <p:cNvPr id="13" name="AutoShape 37"/>
            <p:cNvGrpSpPr/>
            <p:nvPr/>
          </p:nvGrpSpPr>
          <p:grpSpPr bwMode="auto">
            <a:xfrm>
              <a:off x="12" y="24"/>
              <a:ext cx="102" cy="245"/>
              <a:chOff x="0" y="0"/>
              <a:chExt cx="79248" cy="262128"/>
            </a:xfrm>
          </p:grpSpPr>
          <p:pic>
            <p:nvPicPr>
              <p:cNvPr id="41000" name="AutoShape 3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9248"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1" name="Text Box 42"/>
              <p:cNvSpPr txBox="1">
                <a:spLocks noChangeArrowheads="1"/>
              </p:cNvSpPr>
              <p:nvPr/>
            </p:nvSpPr>
            <p:spPr bwMode="auto">
              <a:xfrm>
                <a:off x="6611" y="85725"/>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endParaRPr lang="zh-CN" altLang="en-US">
                  <a:ea typeface="宋体" panose="02010600030101010101" pitchFamily="2" charset="-122"/>
                </a:endParaRPr>
              </a:p>
            </p:txBody>
          </p:sp>
        </p:grpSp>
      </p:grpSp>
      <p:sp>
        <p:nvSpPr>
          <p:cNvPr id="41002" name="Text Box 18"/>
          <p:cNvSpPr txBox="1">
            <a:spLocks noChangeArrowheads="1"/>
          </p:cNvSpPr>
          <p:nvPr/>
        </p:nvSpPr>
        <p:spPr bwMode="auto">
          <a:xfrm>
            <a:off x="6835775" y="1851943"/>
            <a:ext cx="1698625"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zh-CN" altLang="en-US" b="1">
                <a:solidFill>
                  <a:srgbClr val="FFFFFF"/>
                </a:solidFill>
                <a:ea typeface="宋体" panose="02010600030101010101" pitchFamily="2" charset="-122"/>
              </a:rPr>
              <a:t>顺利毕业</a:t>
            </a:r>
            <a:endParaRPr lang="en-US" altLang="zh-CN" b="1">
              <a:solidFill>
                <a:srgbClr val="FFFFFF"/>
              </a:solidFill>
              <a:ea typeface="宋体" panose="02010600030101010101" pitchFamily="2" charset="-122"/>
            </a:endParaRPr>
          </a:p>
        </p:txBody>
      </p:sp>
      <p:sp>
        <p:nvSpPr>
          <p:cNvPr id="41003" name="Rectangle 20"/>
          <p:cNvSpPr>
            <a:spLocks noChangeArrowheads="1"/>
          </p:cNvSpPr>
          <p:nvPr/>
        </p:nvSpPr>
        <p:spPr bwMode="auto">
          <a:xfrm>
            <a:off x="928688" y="3626768"/>
            <a:ext cx="1768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b="1">
                <a:solidFill>
                  <a:srgbClr val="FFFF00"/>
                </a:solidFill>
                <a:ea typeface="宋体" panose="02010600030101010101" pitchFamily="2" charset="-122"/>
              </a:rPr>
              <a:t>平均分</a:t>
            </a:r>
            <a:r>
              <a:rPr lang="en-US" altLang="zh-CN" sz="1600" b="1">
                <a:solidFill>
                  <a:srgbClr val="FFFF00"/>
                </a:solidFill>
                <a:ea typeface="宋体" panose="02010600030101010101" pitchFamily="2" charset="-122"/>
              </a:rPr>
              <a:t>70</a:t>
            </a:r>
            <a:r>
              <a:rPr lang="zh-CN" altLang="en-US" sz="1600" b="1">
                <a:solidFill>
                  <a:srgbClr val="FFFF00"/>
                </a:solidFill>
                <a:ea typeface="宋体" panose="02010600030101010101" pitchFamily="2" charset="-122"/>
              </a:rPr>
              <a:t>以上</a:t>
            </a:r>
            <a:endParaRPr lang="en-US" altLang="zh-CN" sz="1600" b="1">
              <a:solidFill>
                <a:srgbClr val="FFFF00"/>
              </a:solidFill>
              <a:ea typeface="宋体" panose="02010600030101010101" pitchFamily="2" charset="-122"/>
            </a:endParaRPr>
          </a:p>
        </p:txBody>
      </p:sp>
      <p:sp>
        <p:nvSpPr>
          <p:cNvPr id="41004" name="Rectangle 20"/>
          <p:cNvSpPr>
            <a:spLocks noChangeArrowheads="1"/>
          </p:cNvSpPr>
          <p:nvPr/>
        </p:nvSpPr>
        <p:spPr bwMode="auto">
          <a:xfrm>
            <a:off x="5000625" y="2126580"/>
            <a:ext cx="1214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en-US" altLang="zh-CN" sz="1600" b="1">
                <a:solidFill>
                  <a:srgbClr val="FFFF00"/>
                </a:solidFill>
                <a:ea typeface="宋体" panose="02010600030101010101" pitchFamily="2" charset="-122"/>
              </a:rPr>
              <a:t>75</a:t>
            </a:r>
            <a:r>
              <a:rPr lang="zh-CN" altLang="en-US" sz="1600" b="1">
                <a:solidFill>
                  <a:srgbClr val="FFFF00"/>
                </a:solidFill>
                <a:ea typeface="宋体" panose="02010600030101010101" pitchFamily="2" charset="-122"/>
              </a:rPr>
              <a:t>分以上</a:t>
            </a:r>
            <a:endParaRPr lang="en-US" altLang="zh-CN" sz="1600" b="1">
              <a:solidFill>
                <a:srgbClr val="FFFF00"/>
              </a:solidFill>
              <a:ea typeface="宋体" panose="02010600030101010101" pitchFamily="2" charset="-122"/>
            </a:endParaRPr>
          </a:p>
        </p:txBody>
      </p:sp>
      <p:sp>
        <p:nvSpPr>
          <p:cNvPr id="41005" name="Rectangle 20"/>
          <p:cNvSpPr>
            <a:spLocks noChangeArrowheads="1"/>
          </p:cNvSpPr>
          <p:nvPr/>
        </p:nvSpPr>
        <p:spPr bwMode="auto">
          <a:xfrm>
            <a:off x="6770687" y="1340768"/>
            <a:ext cx="1800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2000" b="1" dirty="0">
                <a:solidFill>
                  <a:srgbClr val="FF0000"/>
                </a:solidFill>
                <a:latin typeface="微软雅黑" panose="020B0503020204020204" pitchFamily="34" charset="-122"/>
                <a:ea typeface="微软雅黑" panose="020B0503020204020204" pitchFamily="34" charset="-122"/>
              </a:rPr>
              <a:t>校长亲授学位</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sp>
        <p:nvSpPr>
          <p:cNvPr id="41006" name="Rectangle 20"/>
          <p:cNvSpPr>
            <a:spLocks noChangeArrowheads="1"/>
          </p:cNvSpPr>
          <p:nvPr/>
        </p:nvSpPr>
        <p:spPr bwMode="auto">
          <a:xfrm>
            <a:off x="2857500" y="2912393"/>
            <a:ext cx="1571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a:r>
              <a:rPr lang="zh-CN" altLang="en-US" sz="1600" b="1">
                <a:solidFill>
                  <a:srgbClr val="FFFF00"/>
                </a:solidFill>
                <a:ea typeface="宋体" panose="02010600030101010101" pitchFamily="2" charset="-122"/>
              </a:rPr>
              <a:t>大四以前通过</a:t>
            </a:r>
            <a:endParaRPr lang="en-US" altLang="zh-CN" sz="1600" b="1">
              <a:solidFill>
                <a:srgbClr val="FFFF00"/>
              </a:solidFill>
              <a:ea typeface="宋体" panose="02010600030101010101" pitchFamily="2" charset="-122"/>
            </a:endParaRPr>
          </a:p>
        </p:txBody>
      </p:sp>
      <p:sp>
        <p:nvSpPr>
          <p:cNvPr id="41007" name="Text Box 9"/>
          <p:cNvSpPr txBox="1">
            <a:spLocks noChangeArrowheads="1"/>
          </p:cNvSpPr>
          <p:nvPr/>
        </p:nvSpPr>
        <p:spPr bwMode="auto">
          <a:xfrm>
            <a:off x="469477" y="1042928"/>
            <a:ext cx="371475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l" eaLnBrk="0" hangingPunct="0"/>
            <a:r>
              <a:rPr lang="zh-CN" altLang="en-US" b="1" dirty="0">
                <a:solidFill>
                  <a:srgbClr val="C00000"/>
                </a:solidFill>
                <a:ea typeface="宋体" panose="02010600030101010101" pitchFamily="2" charset="-122"/>
              </a:rPr>
              <a:t>一定要主动关注发布的消息，</a:t>
            </a:r>
            <a:endParaRPr lang="en-US" altLang="zh-CN" b="1" dirty="0">
              <a:solidFill>
                <a:srgbClr val="C00000"/>
              </a:solidFill>
              <a:ea typeface="宋体" panose="02010600030101010101" pitchFamily="2" charset="-122"/>
            </a:endParaRPr>
          </a:p>
          <a:p>
            <a:pPr algn="l" eaLnBrk="0" hangingPunct="0"/>
            <a:r>
              <a:rPr lang="zh-CN" altLang="en-US" b="1" dirty="0">
                <a:solidFill>
                  <a:srgbClr val="C00000"/>
                </a:solidFill>
                <a:ea typeface="宋体" panose="02010600030101010101" pitchFamily="2" charset="-122"/>
              </a:rPr>
              <a:t>一定要认真完成课程的学习，</a:t>
            </a:r>
            <a:endParaRPr lang="en-US" altLang="zh-CN" b="1" dirty="0">
              <a:solidFill>
                <a:srgbClr val="C00000"/>
              </a:solidFill>
              <a:ea typeface="宋体" panose="02010600030101010101" pitchFamily="2" charset="-122"/>
            </a:endParaRPr>
          </a:p>
          <a:p>
            <a:pPr algn="l" eaLnBrk="0" hangingPunct="0"/>
            <a:r>
              <a:rPr lang="zh-CN" altLang="en-US" b="1" dirty="0">
                <a:solidFill>
                  <a:srgbClr val="C00000"/>
                </a:solidFill>
                <a:ea typeface="宋体" panose="02010600030101010101" pitchFamily="2" charset="-122"/>
              </a:rPr>
              <a:t>一定要谨慎对待专选课选择，</a:t>
            </a:r>
            <a:endParaRPr lang="en-US" altLang="zh-CN" b="1" dirty="0">
              <a:solidFill>
                <a:srgbClr val="C00000"/>
              </a:solidFill>
              <a:ea typeface="宋体" panose="02010600030101010101" pitchFamily="2" charset="-122"/>
            </a:endParaRPr>
          </a:p>
          <a:p>
            <a:pPr algn="l" eaLnBrk="0" hangingPunct="0"/>
            <a:r>
              <a:rPr lang="zh-CN" altLang="en-US" b="1" dirty="0">
                <a:solidFill>
                  <a:srgbClr val="C00000"/>
                </a:solidFill>
                <a:ea typeface="宋体" panose="02010600030101010101" pitchFamily="2" charset="-122"/>
              </a:rPr>
              <a:t>一定要按学分选择素质选修课，</a:t>
            </a:r>
            <a:endParaRPr lang="en-US" altLang="zh-CN" b="1" dirty="0">
              <a:solidFill>
                <a:srgbClr val="C00000"/>
              </a:solidFill>
              <a:ea typeface="宋体" panose="02010600030101010101" pitchFamily="2" charset="-122"/>
            </a:endParaRPr>
          </a:p>
          <a:p>
            <a:pPr algn="l" eaLnBrk="0" hangingPunct="0"/>
            <a:r>
              <a:rPr lang="zh-CN" altLang="en-US" b="1" dirty="0">
                <a:solidFill>
                  <a:srgbClr val="C00000"/>
                </a:solidFill>
                <a:ea typeface="宋体" panose="02010600030101010101" pitchFamily="2" charset="-122"/>
              </a:rPr>
              <a:t>一定要及早拿到五证。</a:t>
            </a:r>
            <a:endParaRPr lang="en-US" altLang="zh-CN" b="1" dirty="0">
              <a:solidFill>
                <a:srgbClr val="C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 name="椭圆 65"/>
          <p:cNvSpPr/>
          <p:nvPr/>
        </p:nvSpPr>
        <p:spPr>
          <a:xfrm>
            <a:off x="0" y="1916832"/>
            <a:ext cx="9900592" cy="4176464"/>
          </a:xfrm>
          <a:prstGeom prst="ellipse">
            <a:avLst/>
          </a:prstGeom>
          <a:gradFill flip="none" rotWithShape="1">
            <a:gsLst>
              <a:gs pos="0">
                <a:srgbClr val="00B0F0"/>
              </a:gs>
              <a:gs pos="50000">
                <a:srgbClr val="00B0F0">
                  <a:alpha val="54000"/>
                </a:srgbClr>
              </a:gs>
              <a:gs pos="100000">
                <a:srgbClr val="00B0F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7" name="Rectangle 2"/>
          <p:cNvSpPr>
            <a:spLocks noGrp="1" noChangeArrowheads="1"/>
          </p:cNvSpPr>
          <p:nvPr>
            <p:ph type="title" idx="4294967295"/>
          </p:nvPr>
        </p:nvSpPr>
        <p:spPr>
          <a:xfrm>
            <a:off x="1331640" y="116632"/>
            <a:ext cx="6840760" cy="1143000"/>
          </a:xfrm>
          <a:prstGeom prst="roundRect">
            <a:avLst>
              <a:gd name="adj" fmla="val 50000"/>
            </a:avLst>
          </a:prstGeom>
          <a:ln>
            <a:solidFill>
              <a:srgbClr val="00B050"/>
            </a:solidFill>
          </a:ln>
        </p:spPr>
        <p:txBody>
          <a:bodyPr/>
          <a:lstStyle/>
          <a:p>
            <a:r>
              <a:rPr lang="zh-CN" altLang="en-US" sz="4000" b="1" dirty="0" smtClean="0">
                <a:solidFill>
                  <a:srgbClr val="C00000"/>
                </a:solidFill>
                <a:latin typeface="微软雅黑" panose="020B0503020204020204" pitchFamily="34" charset="-122"/>
                <a:ea typeface="微软雅黑" panose="020B0503020204020204" pitchFamily="34" charset="-122"/>
              </a:rPr>
              <a:t>一、学籍管理</a:t>
            </a:r>
            <a:r>
              <a:rPr lang="zh-CN" altLang="en-US" sz="3000" b="1" dirty="0" smtClean="0">
                <a:solidFill>
                  <a:srgbClr val="C00000"/>
                </a:solidFill>
                <a:latin typeface="微软雅黑" panose="020B0503020204020204" pitchFamily="34" charset="-122"/>
                <a:ea typeface="微软雅黑" panose="020B0503020204020204" pitchFamily="34" charset="-122"/>
              </a:rPr>
              <a:t>(学籍获得与注册)</a:t>
            </a:r>
            <a:endParaRPr lang="zh-CN" altLang="en-US" sz="3000" b="1" dirty="0" smtClean="0">
              <a:solidFill>
                <a:srgbClr val="C00000"/>
              </a:solidFill>
              <a:latin typeface="微软雅黑" panose="020B0503020204020204" pitchFamily="34" charset="-122"/>
              <a:ea typeface="微软雅黑" panose="020B0503020204020204" pitchFamily="34" charset="-122"/>
            </a:endParaRPr>
          </a:p>
        </p:txBody>
      </p:sp>
      <p:sp>
        <p:nvSpPr>
          <p:cNvPr id="7173" name="Rectangle 54"/>
          <p:cNvSpPr>
            <a:spLocks noChangeArrowheads="1"/>
          </p:cNvSpPr>
          <p:nvPr/>
        </p:nvSpPr>
        <p:spPr bwMode="auto">
          <a:xfrm>
            <a:off x="5077065" y="1700808"/>
            <a:ext cx="2880000" cy="1801811"/>
          </a:xfrm>
          <a:prstGeom prst="hexagon">
            <a:avLst/>
          </a:prstGeom>
          <a:solidFill>
            <a:srgbClr val="350D2F">
              <a:alpha val="95000"/>
            </a:srgbClr>
          </a:solidFill>
          <a:ln>
            <a:noFill/>
          </a:ln>
          <a:effectLst>
            <a:prstShdw prst="shdw17" dist="17961" dir="2700000">
              <a:srgbClr val="20081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lnSpc>
                <a:spcPct val="150000"/>
              </a:lnSpc>
              <a:defRPr/>
            </a:pPr>
            <a:r>
              <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学生证</a:t>
            </a:r>
            <a:endParaRPr lang="en-US" altLang="zh-CN"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lnSpc>
                <a:spcPct val="150000"/>
              </a:lnSpc>
              <a:defRPr/>
            </a:pPr>
            <a:r>
              <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盖章注册</a:t>
            </a:r>
            <a:endPar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221" name="AutoShape 55"/>
          <p:cNvSpPr>
            <a:spLocks noChangeArrowheads="1"/>
          </p:cNvSpPr>
          <p:nvPr/>
        </p:nvSpPr>
        <p:spPr bwMode="auto">
          <a:xfrm>
            <a:off x="3796581" y="3429594"/>
            <a:ext cx="1652870" cy="433387"/>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6200 w 21600"/>
              <a:gd name="T15" fmla="*/ 0 h 21600"/>
              <a:gd name="T16" fmla="*/ 1350 w 21600"/>
              <a:gd name="T17" fmla="*/ 5400 h 21600"/>
              <a:gd name="T18" fmla="*/ 1350 w 21600"/>
              <a:gd name="T19" fmla="*/ 16200 h 21600"/>
              <a:gd name="T20" fmla="*/ 2700 w 21600"/>
              <a:gd name="T21" fmla="*/ 16200 h 21600"/>
              <a:gd name="T22" fmla="*/ 2700 w 21600"/>
              <a:gd name="T23" fmla="*/ 5400 h 21600"/>
              <a:gd name="T24" fmla="*/ 1350 w 21600"/>
              <a:gd name="T25" fmla="*/ 5400 h 21600"/>
              <a:gd name="T26" fmla="*/ 0 w 21600"/>
              <a:gd name="T27" fmla="*/ 5400 h 21600"/>
              <a:gd name="T28" fmla="*/ 0 w 21600"/>
              <a:gd name="T29" fmla="*/ 16200 h 21600"/>
              <a:gd name="T30" fmla="*/ 675 w 21600"/>
              <a:gd name="T31" fmla="*/ 16200 h 21600"/>
              <a:gd name="T32" fmla="*/ 675 w 21600"/>
              <a:gd name="T33" fmla="*/ 5400 h 21600"/>
              <a:gd name="T34" fmla="*/ 0 w 21600"/>
              <a:gd name="T35"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65195A">
                  <a:alpha val="95000"/>
                </a:srgbClr>
              </a:gs>
              <a:gs pos="100000">
                <a:srgbClr val="2F0C2A"/>
              </a:gs>
            </a:gsLst>
            <a:lin ang="0" scaled="1"/>
          </a:gradFill>
          <a:ln>
            <a:noFill/>
          </a:ln>
          <a:effectLst>
            <a:prstShdw prst="shdw17" dist="17961" dir="2700000">
              <a:srgbClr val="3D0F36"/>
            </a:prstShdw>
          </a:effectLst>
          <a:extLst>
            <a:ext uri="{91240B29-F687-4F45-9708-019B960494DF}">
              <a14:hiddenLine xmlns:a14="http://schemas.microsoft.com/office/drawing/2010/main" w="9525">
                <a:solidFill>
                  <a:srgbClr val="000000"/>
                </a:solidFill>
                <a:round/>
              </a14:hiddenLine>
            </a:ext>
          </a:extLst>
        </p:spPr>
        <p:txBody>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7175" name="Rectangle 56"/>
          <p:cNvSpPr>
            <a:spLocks noChangeArrowheads="1"/>
          </p:cNvSpPr>
          <p:nvPr/>
        </p:nvSpPr>
        <p:spPr bwMode="auto">
          <a:xfrm>
            <a:off x="982456" y="2781895"/>
            <a:ext cx="2667130" cy="1800224"/>
          </a:xfrm>
          <a:prstGeom prst="hexagon">
            <a:avLst/>
          </a:prstGeom>
          <a:solidFill>
            <a:srgbClr val="993366">
              <a:alpha val="95000"/>
            </a:srgbClr>
          </a:solidFill>
          <a:ln w="63500" cmpd="thickThin">
            <a:solidFill>
              <a:schemeClr val="bg1"/>
            </a:solidFill>
          </a:ln>
          <a:effectLst>
            <a:prstShdw prst="shdw17" dist="17961" dir="2700000">
              <a:srgbClr val="5C1F3D"/>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lnSpc>
                <a:spcPct val="150000"/>
              </a:lnSpc>
              <a:defRPr/>
            </a:pPr>
            <a:r>
              <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每学期</a:t>
            </a:r>
            <a:endParaRPr lang="en-US" altLang="zh-CN"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lnSpc>
                <a:spcPct val="150000"/>
              </a:lnSpc>
              <a:defRPr/>
            </a:pPr>
            <a:r>
              <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开学报到</a:t>
            </a:r>
            <a:endPar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176" name="Rectangle 57"/>
          <p:cNvSpPr>
            <a:spLocks noChangeArrowheads="1"/>
          </p:cNvSpPr>
          <p:nvPr/>
        </p:nvSpPr>
        <p:spPr bwMode="auto">
          <a:xfrm>
            <a:off x="5077065" y="3716931"/>
            <a:ext cx="2880000" cy="1800224"/>
          </a:xfrm>
          <a:prstGeom prst="hexagon">
            <a:avLst/>
          </a:prstGeom>
          <a:solidFill>
            <a:srgbClr val="350D2F">
              <a:alpha val="95000"/>
            </a:srgbClr>
          </a:solidFill>
          <a:ln>
            <a:noFill/>
          </a:ln>
          <a:effectLst>
            <a:prstShdw prst="shdw17" dist="17961" dir="2700000">
              <a:srgbClr val="20081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lnSpc>
                <a:spcPct val="150000"/>
              </a:lnSpc>
              <a:defRPr/>
            </a:pPr>
            <a:r>
              <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青果系统</a:t>
            </a:r>
            <a:endParaRPr lang="en-US" altLang="zh-CN"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a:p>
            <a:pPr algn="ctr" eaLnBrk="1" hangingPunct="1">
              <a:lnSpc>
                <a:spcPct val="150000"/>
              </a:lnSpc>
              <a:defRPr/>
            </a:pPr>
            <a:r>
              <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网上注册</a:t>
            </a:r>
            <a:endParaRPr lang="zh-CN" altLang="en-US" sz="2800" b="1" dirty="0" smtClea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177" name="Rectangle 58"/>
          <p:cNvSpPr>
            <a:spLocks noChangeArrowheads="1"/>
          </p:cNvSpPr>
          <p:nvPr/>
        </p:nvSpPr>
        <p:spPr bwMode="auto">
          <a:xfrm>
            <a:off x="4018705" y="2853332"/>
            <a:ext cx="1037127" cy="504825"/>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33CCCC">
                    <a:alpha val="95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学工办</a:t>
            </a:r>
            <a:r>
              <a:rPr lang="zh-CN" altLang="en-US" dirty="0" smtClean="0">
                <a:ea typeface="宋体" panose="02010600030101010101" pitchFamily="2" charset="-122"/>
              </a:rPr>
              <a:t> </a:t>
            </a:r>
            <a:endParaRPr lang="zh-CN" altLang="en-US" dirty="0" smtClean="0">
              <a:ea typeface="宋体" panose="02010600030101010101" pitchFamily="2" charset="-122"/>
            </a:endParaRPr>
          </a:p>
        </p:txBody>
      </p:sp>
      <p:sp>
        <p:nvSpPr>
          <p:cNvPr id="7178" name="Rectangle 59"/>
          <p:cNvSpPr>
            <a:spLocks noChangeArrowheads="1"/>
          </p:cNvSpPr>
          <p:nvPr/>
        </p:nvSpPr>
        <p:spPr bwMode="auto">
          <a:xfrm>
            <a:off x="4018705" y="3932831"/>
            <a:ext cx="1037127" cy="504825"/>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33CCCC">
                    <a:alpha val="95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教务办</a:t>
            </a:r>
            <a:r>
              <a:rPr lang="zh-CN" altLang="en-US" dirty="0" smtClean="0">
                <a:ea typeface="宋体" panose="02010600030101010101" pitchFamily="2" charset="-122"/>
              </a:rPr>
              <a:t> </a:t>
            </a:r>
            <a:endParaRPr lang="zh-CN" altLang="en-US" dirty="0" smtClean="0">
              <a:ea typeface="宋体" panose="02010600030101010101" pitchFamily="2" charset="-122"/>
            </a:endParaRPr>
          </a:p>
        </p:txBody>
      </p:sp>
      <p:sp>
        <p:nvSpPr>
          <p:cNvPr id="65" name="TextBox 64"/>
          <p:cNvSpPr txBox="1"/>
          <p:nvPr/>
        </p:nvSpPr>
        <p:spPr>
          <a:xfrm>
            <a:off x="2663788" y="3068960"/>
            <a:ext cx="3816424" cy="1323439"/>
          </a:xfrm>
          <a:prstGeom prst="rect">
            <a:avLst/>
          </a:prstGeom>
          <a:noFill/>
        </p:spPr>
        <p:txBody>
          <a:bodyPr wrap="square" rtlCol="0">
            <a:spAutoFit/>
          </a:bodyPr>
          <a:lstStyle/>
          <a:p>
            <a:r>
              <a:rPr lang="en-US" altLang="zh-CN" sz="8000" b="1" dirty="0" smtClean="0">
                <a:ln>
                  <a:solidFill>
                    <a:srgbClr val="00B0F0"/>
                  </a:solidFill>
                </a:ln>
                <a:solidFill>
                  <a:srgbClr val="FF0000"/>
                </a:solidFill>
                <a:effectLst>
                  <a:glow rad="101600">
                    <a:schemeClr val="accent5">
                      <a:satMod val="175000"/>
                      <a:alpha val="40000"/>
                    </a:schemeClr>
                  </a:glow>
                </a:effectLst>
                <a:latin typeface="方正舒体" panose="02010601030101010101" pitchFamily="2" charset="-122"/>
                <a:ea typeface="方正舒体" panose="02010601030101010101" pitchFamily="2" charset="-122"/>
              </a:rPr>
              <a:t>1. </a:t>
            </a:r>
            <a:r>
              <a:rPr lang="zh-CN" altLang="en-US" sz="8000" b="1" dirty="0" smtClean="0">
                <a:ln>
                  <a:solidFill>
                    <a:srgbClr val="00B0F0"/>
                  </a:solidFill>
                </a:ln>
                <a:solidFill>
                  <a:srgbClr val="FF0000"/>
                </a:solidFill>
                <a:effectLst>
                  <a:glow rad="101600">
                    <a:schemeClr val="accent5">
                      <a:satMod val="175000"/>
                      <a:alpha val="40000"/>
                    </a:schemeClr>
                  </a:glow>
                </a:effectLst>
                <a:latin typeface="方正舒体" panose="02010601030101010101" pitchFamily="2" charset="-122"/>
                <a:ea typeface="方正舒体" panose="02010601030101010101" pitchFamily="2" charset="-122"/>
              </a:rPr>
              <a:t>注册</a:t>
            </a:r>
            <a:endParaRPr lang="zh-CN" altLang="en-US" sz="8000" b="1" dirty="0">
              <a:ln>
                <a:solidFill>
                  <a:srgbClr val="00B0F0"/>
                </a:solidFill>
              </a:ln>
              <a:solidFill>
                <a:srgbClr val="FF0000"/>
              </a:solidFill>
              <a:effectLst>
                <a:glow rad="101600">
                  <a:schemeClr val="accent5">
                    <a:satMod val="175000"/>
                    <a:alpha val="40000"/>
                  </a:schemeClr>
                </a:glow>
              </a:effectLst>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1000"/>
                                        <p:tgtEl>
                                          <p:spTgt spid="9217"/>
                                        </p:tgtEl>
                                      </p:cBhvr>
                                    </p:animEffect>
                                    <p:anim calcmode="lin" valueType="num">
                                      <p:cBhvr>
                                        <p:cTn id="8" dur="1000" fill="hold"/>
                                        <p:tgtEl>
                                          <p:spTgt spid="9217"/>
                                        </p:tgtEl>
                                        <p:attrNameLst>
                                          <p:attrName>ppt_x</p:attrName>
                                        </p:attrNameLst>
                                      </p:cBhvr>
                                      <p:tavLst>
                                        <p:tav tm="0">
                                          <p:val>
                                            <p:strVal val="#ppt_x"/>
                                          </p:val>
                                        </p:tav>
                                        <p:tav tm="100000">
                                          <p:val>
                                            <p:strVal val="#ppt_x"/>
                                          </p:val>
                                        </p:tav>
                                      </p:tavLst>
                                    </p:anim>
                                    <p:anim calcmode="lin" valueType="num">
                                      <p:cBhvr>
                                        <p:cTn id="9" dur="1000" fill="hold"/>
                                        <p:tgtEl>
                                          <p:spTgt spid="92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16" fill="hold" grpId="1" nodeType="clickEffect">
                                  <p:stCondLst>
                                    <p:cond delay="0"/>
                                  </p:stCondLst>
                                  <p:childTnLst>
                                    <p:anim calcmode="lin" valueType="num">
                                      <p:cBhvr>
                                        <p:cTn id="25" dur="500"/>
                                        <p:tgtEl>
                                          <p:spTgt spid="66"/>
                                        </p:tgtEl>
                                        <p:attrNameLst>
                                          <p:attrName>ppt_w</p:attrName>
                                        </p:attrNameLst>
                                      </p:cBhvr>
                                      <p:tavLst>
                                        <p:tav tm="0">
                                          <p:val>
                                            <p:strVal val="ppt_w"/>
                                          </p:val>
                                        </p:tav>
                                        <p:tav tm="100000">
                                          <p:val>
                                            <p:fltVal val="0"/>
                                          </p:val>
                                        </p:tav>
                                      </p:tavLst>
                                    </p:anim>
                                    <p:anim calcmode="lin" valueType="num">
                                      <p:cBhvr>
                                        <p:cTn id="26" dur="500"/>
                                        <p:tgtEl>
                                          <p:spTgt spid="66"/>
                                        </p:tgtEl>
                                        <p:attrNameLst>
                                          <p:attrName>ppt_h</p:attrName>
                                        </p:attrNameLst>
                                      </p:cBhvr>
                                      <p:tavLst>
                                        <p:tav tm="0">
                                          <p:val>
                                            <p:strVal val="ppt_h"/>
                                          </p:val>
                                        </p:tav>
                                        <p:tav tm="100000">
                                          <p:val>
                                            <p:fltVal val="0"/>
                                          </p:val>
                                        </p:tav>
                                      </p:tavLst>
                                    </p:anim>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53" presetClass="exit" presetSubtype="16" fill="hold" grpId="1" nodeType="withEffect">
                                  <p:stCondLst>
                                    <p:cond delay="0"/>
                                  </p:stCondLst>
                                  <p:childTnLst>
                                    <p:anim calcmode="lin" valueType="num">
                                      <p:cBhvr>
                                        <p:cTn id="30" dur="500"/>
                                        <p:tgtEl>
                                          <p:spTgt spid="65"/>
                                        </p:tgtEl>
                                        <p:attrNameLst>
                                          <p:attrName>ppt_w</p:attrName>
                                        </p:attrNameLst>
                                      </p:cBhvr>
                                      <p:tavLst>
                                        <p:tav tm="0">
                                          <p:val>
                                            <p:strVal val="ppt_w"/>
                                          </p:val>
                                        </p:tav>
                                        <p:tav tm="100000">
                                          <p:val>
                                            <p:fltVal val="0"/>
                                          </p:val>
                                        </p:tav>
                                      </p:tavLst>
                                    </p:anim>
                                    <p:anim calcmode="lin" valueType="num">
                                      <p:cBhvr>
                                        <p:cTn id="31" dur="500"/>
                                        <p:tgtEl>
                                          <p:spTgt spid="65"/>
                                        </p:tgtEl>
                                        <p:attrNameLst>
                                          <p:attrName>ppt_h</p:attrName>
                                        </p:attrNameLst>
                                      </p:cBhvr>
                                      <p:tavLst>
                                        <p:tav tm="0">
                                          <p:val>
                                            <p:strVal val="ppt_h"/>
                                          </p:val>
                                        </p:tav>
                                        <p:tav tm="100000">
                                          <p:val>
                                            <p:fltVal val="0"/>
                                          </p:val>
                                        </p:tav>
                                      </p:tavLst>
                                    </p:anim>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7175"/>
                                        </p:tgtEl>
                                        <p:attrNameLst>
                                          <p:attrName>style.visibility</p:attrName>
                                        </p:attrNameLst>
                                      </p:cBhvr>
                                      <p:to>
                                        <p:strVal val="visible"/>
                                      </p:to>
                                    </p:set>
                                    <p:animEffect transition="in" filter="wipe(left)">
                                      <p:cBhvr>
                                        <p:cTn id="36" dur="500"/>
                                        <p:tgtEl>
                                          <p:spTgt spid="717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221"/>
                                        </p:tgtEl>
                                        <p:attrNameLst>
                                          <p:attrName>style.visibility</p:attrName>
                                        </p:attrNameLst>
                                      </p:cBhvr>
                                      <p:to>
                                        <p:strVal val="visible"/>
                                      </p:to>
                                    </p:set>
                                    <p:animEffect transition="in" filter="wipe(left)">
                                      <p:cBhvr>
                                        <p:cTn id="40" dur="500"/>
                                        <p:tgtEl>
                                          <p:spTgt spid="9221"/>
                                        </p:tgtEl>
                                      </p:cBhvr>
                                    </p:animEffect>
                                  </p:childTnLst>
                                </p:cTn>
                              </p:par>
                            </p:childTnLst>
                          </p:cTn>
                        </p:par>
                        <p:par>
                          <p:cTn id="41" fill="hold">
                            <p:stCondLst>
                              <p:cond delay="1000"/>
                            </p:stCondLst>
                            <p:childTnLst>
                              <p:par>
                                <p:cTn id="42" presetID="47" presetClass="entr" presetSubtype="0" fill="hold" grpId="1" nodeType="afterEffect">
                                  <p:stCondLst>
                                    <p:cond delay="0"/>
                                  </p:stCondLst>
                                  <p:childTnLst>
                                    <p:set>
                                      <p:cBhvr>
                                        <p:cTn id="43" dur="1" fill="hold">
                                          <p:stCondLst>
                                            <p:cond delay="0"/>
                                          </p:stCondLst>
                                        </p:cTn>
                                        <p:tgtEl>
                                          <p:spTgt spid="7173"/>
                                        </p:tgtEl>
                                        <p:attrNameLst>
                                          <p:attrName>style.visibility</p:attrName>
                                        </p:attrNameLst>
                                      </p:cBhvr>
                                      <p:to>
                                        <p:strVal val="visible"/>
                                      </p:to>
                                    </p:set>
                                    <p:animEffect transition="in" filter="fade">
                                      <p:cBhvr>
                                        <p:cTn id="44" dur="1000"/>
                                        <p:tgtEl>
                                          <p:spTgt spid="7173"/>
                                        </p:tgtEl>
                                      </p:cBhvr>
                                    </p:animEffect>
                                    <p:anim calcmode="lin" valueType="num">
                                      <p:cBhvr>
                                        <p:cTn id="45" dur="1000" fill="hold"/>
                                        <p:tgtEl>
                                          <p:spTgt spid="7173"/>
                                        </p:tgtEl>
                                        <p:attrNameLst>
                                          <p:attrName>ppt_x</p:attrName>
                                        </p:attrNameLst>
                                      </p:cBhvr>
                                      <p:tavLst>
                                        <p:tav tm="0">
                                          <p:val>
                                            <p:strVal val="#ppt_x"/>
                                          </p:val>
                                        </p:tav>
                                        <p:tav tm="100000">
                                          <p:val>
                                            <p:strVal val="#ppt_x"/>
                                          </p:val>
                                        </p:tav>
                                      </p:tavLst>
                                    </p:anim>
                                    <p:anim calcmode="lin" valueType="num">
                                      <p:cBhvr>
                                        <p:cTn id="46" dur="1000" fill="hold"/>
                                        <p:tgtEl>
                                          <p:spTgt spid="7173"/>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55" presetClass="entr" presetSubtype="0" fill="hold" grpId="0" nodeType="afterEffect">
                                  <p:stCondLst>
                                    <p:cond delay="0"/>
                                  </p:stCondLst>
                                  <p:childTnLst>
                                    <p:set>
                                      <p:cBhvr>
                                        <p:cTn id="49" dur="1" fill="hold">
                                          <p:stCondLst>
                                            <p:cond delay="0"/>
                                          </p:stCondLst>
                                        </p:cTn>
                                        <p:tgtEl>
                                          <p:spTgt spid="7177"/>
                                        </p:tgtEl>
                                        <p:attrNameLst>
                                          <p:attrName>style.visibility</p:attrName>
                                        </p:attrNameLst>
                                      </p:cBhvr>
                                      <p:to>
                                        <p:strVal val="visible"/>
                                      </p:to>
                                    </p:set>
                                    <p:anim calcmode="lin" valueType="num">
                                      <p:cBhvr>
                                        <p:cTn id="50" dur="500" fill="hold"/>
                                        <p:tgtEl>
                                          <p:spTgt spid="7177"/>
                                        </p:tgtEl>
                                        <p:attrNameLst>
                                          <p:attrName>ppt_w</p:attrName>
                                        </p:attrNameLst>
                                      </p:cBhvr>
                                      <p:tavLst>
                                        <p:tav tm="0">
                                          <p:val>
                                            <p:strVal val="#ppt_w*0.70"/>
                                          </p:val>
                                        </p:tav>
                                        <p:tav tm="100000">
                                          <p:val>
                                            <p:strVal val="#ppt_w"/>
                                          </p:val>
                                        </p:tav>
                                      </p:tavLst>
                                    </p:anim>
                                    <p:anim calcmode="lin" valueType="num">
                                      <p:cBhvr>
                                        <p:cTn id="51" dur="500" fill="hold"/>
                                        <p:tgtEl>
                                          <p:spTgt spid="7177"/>
                                        </p:tgtEl>
                                        <p:attrNameLst>
                                          <p:attrName>ppt_h</p:attrName>
                                        </p:attrNameLst>
                                      </p:cBhvr>
                                      <p:tavLst>
                                        <p:tav tm="0">
                                          <p:val>
                                            <p:strVal val="#ppt_h"/>
                                          </p:val>
                                        </p:tav>
                                        <p:tav tm="100000">
                                          <p:val>
                                            <p:strVal val="#ppt_h"/>
                                          </p:val>
                                        </p:tav>
                                      </p:tavLst>
                                    </p:anim>
                                    <p:animEffect transition="in" filter="fade">
                                      <p:cBhvr>
                                        <p:cTn id="52" dur="500"/>
                                        <p:tgtEl>
                                          <p:spTgt spid="7177"/>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176"/>
                                        </p:tgtEl>
                                        <p:attrNameLst>
                                          <p:attrName>style.visibility</p:attrName>
                                        </p:attrNameLst>
                                      </p:cBhvr>
                                      <p:to>
                                        <p:strVal val="visible"/>
                                      </p:to>
                                    </p:set>
                                    <p:animEffect transition="in" filter="fade">
                                      <p:cBhvr>
                                        <p:cTn id="57" dur="1000"/>
                                        <p:tgtEl>
                                          <p:spTgt spid="7176"/>
                                        </p:tgtEl>
                                      </p:cBhvr>
                                    </p:animEffect>
                                    <p:anim calcmode="lin" valueType="num">
                                      <p:cBhvr>
                                        <p:cTn id="58" dur="1000" fill="hold"/>
                                        <p:tgtEl>
                                          <p:spTgt spid="7176"/>
                                        </p:tgtEl>
                                        <p:attrNameLst>
                                          <p:attrName>ppt_x</p:attrName>
                                        </p:attrNameLst>
                                      </p:cBhvr>
                                      <p:tavLst>
                                        <p:tav tm="0">
                                          <p:val>
                                            <p:strVal val="#ppt_x"/>
                                          </p:val>
                                        </p:tav>
                                        <p:tav tm="100000">
                                          <p:val>
                                            <p:strVal val="#ppt_x"/>
                                          </p:val>
                                        </p:tav>
                                      </p:tavLst>
                                    </p:anim>
                                    <p:anim calcmode="lin" valueType="num">
                                      <p:cBhvr>
                                        <p:cTn id="59" dur="1000" fill="hold"/>
                                        <p:tgtEl>
                                          <p:spTgt spid="717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5" presetClass="entr" presetSubtype="0" fill="hold" grpId="0" nodeType="afterEffect">
                                  <p:stCondLst>
                                    <p:cond delay="0"/>
                                  </p:stCondLst>
                                  <p:childTnLst>
                                    <p:set>
                                      <p:cBhvr>
                                        <p:cTn id="62" dur="1" fill="hold">
                                          <p:stCondLst>
                                            <p:cond delay="0"/>
                                          </p:stCondLst>
                                        </p:cTn>
                                        <p:tgtEl>
                                          <p:spTgt spid="7178"/>
                                        </p:tgtEl>
                                        <p:attrNameLst>
                                          <p:attrName>style.visibility</p:attrName>
                                        </p:attrNameLst>
                                      </p:cBhvr>
                                      <p:to>
                                        <p:strVal val="visible"/>
                                      </p:to>
                                    </p:set>
                                    <p:anim calcmode="lin" valueType="num">
                                      <p:cBhvr>
                                        <p:cTn id="63" dur="1000" fill="hold"/>
                                        <p:tgtEl>
                                          <p:spTgt spid="7178"/>
                                        </p:tgtEl>
                                        <p:attrNameLst>
                                          <p:attrName>ppt_w</p:attrName>
                                        </p:attrNameLst>
                                      </p:cBhvr>
                                      <p:tavLst>
                                        <p:tav tm="0">
                                          <p:val>
                                            <p:strVal val="#ppt_w*0.70"/>
                                          </p:val>
                                        </p:tav>
                                        <p:tav tm="100000">
                                          <p:val>
                                            <p:strVal val="#ppt_w"/>
                                          </p:val>
                                        </p:tav>
                                      </p:tavLst>
                                    </p:anim>
                                    <p:anim calcmode="lin" valueType="num">
                                      <p:cBhvr>
                                        <p:cTn id="64" dur="1000" fill="hold"/>
                                        <p:tgtEl>
                                          <p:spTgt spid="7178"/>
                                        </p:tgtEl>
                                        <p:attrNameLst>
                                          <p:attrName>ppt_h</p:attrName>
                                        </p:attrNameLst>
                                      </p:cBhvr>
                                      <p:tavLst>
                                        <p:tav tm="0">
                                          <p:val>
                                            <p:strVal val="#ppt_h"/>
                                          </p:val>
                                        </p:tav>
                                        <p:tav tm="100000">
                                          <p:val>
                                            <p:strVal val="#ppt_h"/>
                                          </p:val>
                                        </p:tav>
                                      </p:tavLst>
                                    </p:anim>
                                    <p:animEffect transition="in" filter="fade">
                                      <p:cBhvr>
                                        <p:cTn id="65" dur="1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9217" grpId="0" animBg="1"/>
      <p:bldP spid="7173" grpId="1" animBg="1"/>
      <p:bldP spid="9221" grpId="0" animBg="1"/>
      <p:bldP spid="7175" grpId="0" animBg="1"/>
      <p:bldP spid="7176" grpId="0" animBg="1"/>
      <p:bldP spid="7177" grpId="0"/>
      <p:bldP spid="7178" grpId="0"/>
      <p:bldP spid="65" grpId="0"/>
      <p:bldP spid="6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idx="4294967295"/>
          </p:nvPr>
        </p:nvSpPr>
        <p:spPr>
          <a:xfrm>
            <a:off x="2339752" y="2765995"/>
            <a:ext cx="6019800" cy="1470025"/>
          </a:xfrm>
        </p:spPr>
        <p:txBody>
          <a:bodyPr/>
          <a:lstStyle/>
          <a:p>
            <a:pPr algn="r" eaLnBrk="1" hangingPunct="1"/>
            <a:r>
              <a:rPr lang="en-US" altLang="zh-CN" sz="6000" dirty="0" smtClean="0">
                <a:solidFill>
                  <a:srgbClr val="FF0000"/>
                </a:solidFill>
                <a:effectLst>
                  <a:outerShdw blurRad="38100" dist="38100" dir="2700000" algn="tl">
                    <a:srgbClr val="000000">
                      <a:alpha val="43137"/>
                    </a:srgbClr>
                  </a:outerShdw>
                </a:effectLst>
                <a:ea typeface="宋体" panose="02010600030101010101" pitchFamily="2" charset="-122"/>
              </a:rPr>
              <a:t>Thank You!</a:t>
            </a:r>
            <a:endParaRPr lang="en-US" altLang="zh-CN" sz="6000" dirty="0" smtClean="0">
              <a:solidFill>
                <a:srgbClr val="FF0000"/>
              </a:solidFill>
              <a:effectLst>
                <a:outerShdw blurRad="38100" dist="38100" dir="2700000" algn="tl">
                  <a:srgbClr val="000000">
                    <a:alpha val="43137"/>
                  </a:srgbClr>
                </a:outerShdw>
              </a:effectLst>
              <a:ea typeface="宋体" panose="02010600030101010101" pitchFamily="2" charset="-122"/>
            </a:endParaRPr>
          </a:p>
        </p:txBody>
      </p:sp>
      <p:pic>
        <p:nvPicPr>
          <p:cNvPr id="3074" name="Picture 2" descr="D:\Documents\Tencent Files\413118517\Image\C2C\B16591E46D6C9C95AEE022C35DCBAF7A.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2922" b="6164"/>
          <a:stretch>
            <a:fillRect/>
          </a:stretch>
        </p:blipFill>
        <p:spPr bwMode="auto">
          <a:xfrm>
            <a:off x="1547664" y="908720"/>
            <a:ext cx="3194007" cy="51845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TextBox 64"/>
          <p:cNvSpPr txBox="1"/>
          <p:nvPr/>
        </p:nvSpPr>
        <p:spPr>
          <a:xfrm>
            <a:off x="899592" y="1628800"/>
            <a:ext cx="864096" cy="3482400"/>
          </a:xfrm>
          <a:prstGeom prst="roundRect">
            <a:avLst/>
          </a:prstGeom>
          <a:noFill/>
          <a:ln w="88900" cmpd="thickThin">
            <a:solidFill>
              <a:srgbClr val="00B0F0"/>
            </a:solidFill>
          </a:ln>
        </p:spPr>
        <p:txBody>
          <a:bodyPr wrap="square" rtlCol="0">
            <a:spAutoFit/>
          </a:bodyPr>
          <a:lstStyle/>
          <a:p>
            <a:pPr algn="ctr"/>
            <a:r>
              <a:rPr lang="en-US" altLang="zh-CN" sz="3600" b="1" dirty="0" smtClean="0">
                <a:solidFill>
                  <a:srgbClr val="FF000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2.</a:t>
            </a:r>
            <a:r>
              <a:rPr lang="zh-CN" altLang="en-US" sz="3600" b="1" dirty="0" smtClean="0">
                <a:solidFill>
                  <a:srgbClr val="FF000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电子版寸照</a:t>
            </a:r>
            <a:endParaRPr lang="zh-CN" altLang="en-US" sz="3600" b="1" dirty="0">
              <a:solidFill>
                <a:srgbClr val="FF0000"/>
              </a:solidFill>
              <a:effectLst>
                <a:glow rad="101600">
                  <a:schemeClr val="accent5">
                    <a:satMod val="175000"/>
                    <a:alpha val="40000"/>
                  </a:schemeClr>
                </a:glow>
              </a:effectLst>
              <a:latin typeface="方正舒体" panose="02010601030101010101" pitchFamily="2" charset="-122"/>
              <a:ea typeface="方正舒体" panose="02010601030101010101" pitchFamily="2" charset="-122"/>
            </a:endParaRPr>
          </a:p>
        </p:txBody>
      </p:sp>
      <p:pic>
        <p:nvPicPr>
          <p:cNvPr id="1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39752" y="1844824"/>
            <a:ext cx="589745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2267744" y="2492896"/>
            <a:ext cx="6048672" cy="3046988"/>
          </a:xfrm>
          <a:prstGeom prst="rect">
            <a:avLst/>
          </a:prstGeom>
          <a:ln w="19050">
            <a:prstDash val="dashDot"/>
          </a:ln>
          <a:effectLst/>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sz="3200" b="1" dirty="0" smtClean="0">
                <a:solidFill>
                  <a:srgbClr val="000000"/>
                </a:solidFill>
              </a:rPr>
              <a:t>         青果系统－学籍管理－学籍档案－</a:t>
            </a:r>
            <a:r>
              <a:rPr lang="zh-CN" altLang="zh-CN" sz="3200" b="1" dirty="0" smtClean="0">
                <a:solidFill>
                  <a:srgbClr val="000000"/>
                </a:solidFill>
              </a:rPr>
              <a:t>增改基本信息</a:t>
            </a:r>
            <a:r>
              <a:rPr lang="zh-CN" altLang="en-US" sz="3200" b="1" dirty="0" smtClean="0">
                <a:solidFill>
                  <a:srgbClr val="000000"/>
                </a:solidFill>
              </a:rPr>
              <a:t>－把空的信息补全，</a:t>
            </a:r>
            <a:r>
              <a:rPr lang="zh-CN" altLang="zh-CN" sz="3200" b="1" dirty="0" smtClean="0">
                <a:solidFill>
                  <a:srgbClr val="000000"/>
                </a:solidFill>
              </a:rPr>
              <a:t>选定</a:t>
            </a:r>
            <a:r>
              <a:rPr lang="zh-CN" altLang="zh-CN" sz="3200" b="1" dirty="0">
                <a:solidFill>
                  <a:srgbClr val="000000"/>
                </a:solidFill>
              </a:rPr>
              <a:t>“火车票优惠到站”名称，便于办理</a:t>
            </a:r>
            <a:r>
              <a:rPr lang="zh-CN" altLang="zh-CN" sz="3200" b="1" dirty="0" smtClean="0">
                <a:solidFill>
                  <a:srgbClr val="000000"/>
                </a:solidFill>
              </a:rPr>
              <a:t>学生证</a:t>
            </a:r>
            <a:r>
              <a:rPr lang="zh-CN" altLang="en-US" sz="3200" b="1" dirty="0" smtClean="0">
                <a:solidFill>
                  <a:srgbClr val="000000"/>
                </a:solidFill>
              </a:rPr>
              <a:t>、优惠卡。</a:t>
            </a:r>
            <a:endParaRPr lang="zh-CN" altLang="en-US" sz="3200" b="1" dirty="0">
              <a:solidFill>
                <a:srgbClr val="000000"/>
              </a:solidFill>
            </a:endParaRPr>
          </a:p>
        </p:txBody>
      </p:sp>
      <p:sp>
        <p:nvSpPr>
          <p:cNvPr id="4" name="矩形 3"/>
          <p:cNvSpPr/>
          <p:nvPr/>
        </p:nvSpPr>
        <p:spPr>
          <a:xfrm>
            <a:off x="2699792" y="1052736"/>
            <a:ext cx="4752263" cy="707886"/>
          </a:xfrm>
          <a:prstGeom prst="rect">
            <a:avLst/>
          </a:prstGeom>
        </p:spPr>
        <p:txBody>
          <a:bodyPr wrap="none">
            <a:spAutoFit/>
          </a:bodyPr>
          <a:lstStyle/>
          <a:p>
            <a:r>
              <a:rPr lang="en-US" altLang="zh-CN" sz="4000" dirty="0">
                <a:solidFill>
                  <a:srgbClr val="FF0000"/>
                </a:solidFill>
                <a:hlinkClick r:id="rId1"/>
              </a:rPr>
              <a:t>http://jwc.jsu.edu.cn/</a:t>
            </a:r>
            <a:endParaRPr lang="zh-CN" altLang="en-US" sz="4000" dirty="0">
              <a:solidFill>
                <a:srgbClr val="FF0000"/>
              </a:solidFill>
            </a:endParaRPr>
          </a:p>
        </p:txBody>
      </p:sp>
      <p:sp>
        <p:nvSpPr>
          <p:cNvPr id="17" name="TextBox 16"/>
          <p:cNvSpPr txBox="1"/>
          <p:nvPr/>
        </p:nvSpPr>
        <p:spPr>
          <a:xfrm>
            <a:off x="899592" y="1196752"/>
            <a:ext cx="1008112" cy="5176540"/>
          </a:xfrm>
          <a:prstGeom prst="roundRect">
            <a:avLst/>
          </a:prstGeom>
          <a:noFill/>
          <a:ln w="88900" cmpd="thickThin">
            <a:solidFill>
              <a:srgbClr val="00B0F0"/>
            </a:solidFill>
          </a:ln>
        </p:spPr>
        <p:txBody>
          <a:bodyPr wrap="square" rtlCol="0">
            <a:spAutoFit/>
          </a:bodyPr>
          <a:lstStyle/>
          <a:p>
            <a:pPr algn="ctr"/>
            <a:r>
              <a:rPr lang="en-US" altLang="zh-CN" sz="3600" b="1" dirty="0" smtClean="0">
                <a:solidFill>
                  <a:srgbClr val="FF000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3.</a:t>
            </a:r>
            <a:r>
              <a:rPr lang="zh-CN" altLang="en-US" sz="36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青果系统核对信息</a:t>
            </a:r>
            <a:endParaRPr lang="zh-CN" altLang="en-US" sz="3600" b="1" dirty="0">
              <a:solidFill>
                <a:srgbClr val="FF0000"/>
              </a:solidFill>
              <a:effectLst>
                <a:glow rad="101600">
                  <a:schemeClr val="accent5">
                    <a:satMod val="175000"/>
                    <a:alpha val="40000"/>
                  </a:schemeClr>
                </a:glow>
              </a:effectLst>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圆角矩形 1"/>
          <p:cNvSpPr/>
          <p:nvPr/>
        </p:nvSpPr>
        <p:spPr>
          <a:xfrm>
            <a:off x="2339752" y="3501008"/>
            <a:ext cx="5832648" cy="2962513"/>
          </a:xfrm>
          <a:prstGeom prst="roundRect">
            <a:avLst/>
          </a:prstGeom>
          <a:no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lnSpc>
                <a:spcPct val="150000"/>
              </a:lnSpc>
              <a:spcBef>
                <a:spcPts val="1200"/>
              </a:spcBef>
              <a:spcAft>
                <a:spcPts val="1200"/>
              </a:spcAft>
              <a:defRPr/>
            </a:pPr>
            <a:r>
              <a:rPr lang="zh-CN" altLang="en-US" sz="2800" b="1" dirty="0" smtClean="0">
                <a:solidFill>
                  <a:srgbClr val="0000CC"/>
                </a:solidFill>
                <a:effectLst>
                  <a:outerShdw blurRad="38100" dist="38100" dir="2700000" algn="tl">
                    <a:srgbClr val="C0C0C0"/>
                  </a:outerShdw>
                </a:effectLst>
                <a:ea typeface="宋体" panose="02010600030101010101" pitchFamily="2" charset="-122"/>
              </a:rPr>
              <a:t>          学</a:t>
            </a:r>
            <a:r>
              <a:rPr lang="zh-CN" altLang="en-US" sz="2800" b="1" dirty="0">
                <a:solidFill>
                  <a:srgbClr val="0000CC"/>
                </a:solidFill>
                <a:effectLst>
                  <a:outerShdw blurRad="38100" dist="38100" dir="2700000" algn="tl">
                    <a:srgbClr val="C0C0C0"/>
                  </a:outerShdw>
                </a:effectLst>
                <a:ea typeface="宋体" panose="02010600030101010101" pitchFamily="2" charset="-122"/>
              </a:rPr>
              <a:t>信网的帐号和密码一定要记住，教师资格证报名、考研、考</a:t>
            </a:r>
            <a:r>
              <a:rPr lang="zh-CN" altLang="en-US" sz="2800" b="1" dirty="0" smtClean="0">
                <a:solidFill>
                  <a:srgbClr val="0000CC"/>
                </a:solidFill>
                <a:effectLst>
                  <a:outerShdw blurRad="38100" dist="38100" dir="2700000" algn="tl">
                    <a:srgbClr val="C0C0C0"/>
                  </a:outerShdw>
                </a:effectLst>
                <a:ea typeface="宋体" panose="02010600030101010101" pitchFamily="2" charset="-122"/>
              </a:rPr>
              <a:t>公务员、毕业信息、就业单位审核学位等。</a:t>
            </a:r>
            <a:endParaRPr lang="zh-CN" altLang="en-US" sz="2800" b="1" dirty="0">
              <a:solidFill>
                <a:srgbClr val="0000CC"/>
              </a:solidFill>
              <a:effectLst>
                <a:outerShdw blurRad="38100" dist="38100" dir="2700000" algn="tl">
                  <a:srgbClr val="C0C0C0"/>
                </a:outerShdw>
              </a:effectLst>
              <a:ea typeface="宋体" panose="02010600030101010101" pitchFamily="2" charset="-122"/>
            </a:endParaRPr>
          </a:p>
        </p:txBody>
      </p:sp>
      <p:grpSp>
        <p:nvGrpSpPr>
          <p:cNvPr id="5" name="Group 13"/>
          <p:cNvGrpSpPr/>
          <p:nvPr/>
        </p:nvGrpSpPr>
        <p:grpSpPr bwMode="auto">
          <a:xfrm>
            <a:off x="3742206" y="2276872"/>
            <a:ext cx="2846018" cy="720725"/>
            <a:chOff x="2812" y="0"/>
            <a:chExt cx="1724" cy="454"/>
          </a:xfrm>
        </p:grpSpPr>
        <p:sp>
          <p:nvSpPr>
            <p:cNvPr id="7184" name="Rectangle 6"/>
            <p:cNvSpPr>
              <a:spLocks noChangeArrowheads="1"/>
            </p:cNvSpPr>
            <p:nvPr/>
          </p:nvSpPr>
          <p:spPr bwMode="auto">
            <a:xfrm>
              <a:off x="2812" y="0"/>
              <a:ext cx="1724" cy="454"/>
            </a:xfrm>
            <a:prstGeom prst="rect">
              <a:avLst/>
            </a:prstGeom>
            <a:solidFill>
              <a:srgbClr val="003366">
                <a:alpha val="95000"/>
              </a:srgbClr>
            </a:solidFill>
            <a:ln>
              <a:noFill/>
            </a:ln>
            <a:effectLst>
              <a:prstShdw prst="shdw17" dist="17961" dir="2700000">
                <a:srgbClr val="001F3D"/>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800" b="1" smtClean="0">
                  <a:solidFill>
                    <a:srgbClr val="FFFFFF"/>
                  </a:solidFill>
                  <a:effectLst>
                    <a:outerShdw blurRad="38100" dist="38100" dir="2700000" algn="tl">
                      <a:srgbClr val="000000"/>
                    </a:outerShdw>
                  </a:effectLst>
                  <a:ea typeface="宋体" panose="02010600030101010101" pitchFamily="2" charset="-122"/>
                </a:rPr>
                <a:t>三个月取得学籍</a:t>
              </a:r>
              <a:endParaRPr lang="zh-CN" altLang="en-US" sz="2800" b="1" smtClean="0">
                <a:solidFill>
                  <a:srgbClr val="FFFFFF"/>
                </a:solidFill>
                <a:effectLst>
                  <a:outerShdw blurRad="38100" dist="38100" dir="2700000" algn="tl">
                    <a:srgbClr val="000000"/>
                  </a:outerShdw>
                </a:effectLst>
                <a:ea typeface="宋体" panose="02010600030101010101" pitchFamily="2" charset="-122"/>
              </a:endParaRPr>
            </a:p>
          </p:txBody>
        </p:sp>
        <p:sp>
          <p:nvSpPr>
            <p:cNvPr id="7188" name="Rectangle 10"/>
            <p:cNvSpPr>
              <a:spLocks noChangeArrowheads="1"/>
            </p:cNvSpPr>
            <p:nvPr/>
          </p:nvSpPr>
          <p:spPr bwMode="auto">
            <a:xfrm>
              <a:off x="2812" y="0"/>
              <a:ext cx="1724" cy="454"/>
            </a:xfrm>
            <a:prstGeom prst="rect">
              <a:avLst/>
            </a:prstGeom>
            <a:solidFill>
              <a:srgbClr val="003366">
                <a:alpha val="95000"/>
              </a:srgbClr>
            </a:solidFill>
            <a:ln>
              <a:noFill/>
            </a:ln>
            <a:effectLst>
              <a:prstShdw prst="shdw17" dist="17961" dir="2700000">
                <a:srgbClr val="001F3D"/>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800" b="1" dirty="0" smtClean="0">
                  <a:solidFill>
                    <a:srgbClr val="FFFFFF"/>
                  </a:solidFill>
                  <a:effectLst>
                    <a:outerShdw blurRad="38100" dist="38100" dir="2700000" algn="tl">
                      <a:srgbClr val="000000"/>
                    </a:outerShdw>
                  </a:effectLst>
                  <a:ea typeface="宋体" panose="02010600030101010101" pitchFamily="2" charset="-122"/>
                </a:rPr>
                <a:t>三个月取得学籍</a:t>
              </a:r>
              <a:endParaRPr lang="zh-CN" altLang="en-US" sz="2800" b="1" dirty="0" smtClean="0">
                <a:solidFill>
                  <a:srgbClr val="FFFFFF"/>
                </a:solidFill>
                <a:effectLst>
                  <a:outerShdw blurRad="38100" dist="38100" dir="2700000" algn="tl">
                    <a:srgbClr val="000000"/>
                  </a:outerShdw>
                </a:effectLst>
                <a:ea typeface="宋体" panose="02010600030101010101" pitchFamily="2" charset="-122"/>
              </a:endParaRPr>
            </a:p>
          </p:txBody>
        </p:sp>
      </p:grpSp>
      <p:sp>
        <p:nvSpPr>
          <p:cNvPr id="7193" name="Rectangle 62"/>
          <p:cNvSpPr>
            <a:spLocks noChangeArrowheads="1"/>
          </p:cNvSpPr>
          <p:nvPr/>
        </p:nvSpPr>
        <p:spPr bwMode="auto">
          <a:xfrm>
            <a:off x="2627784" y="1268760"/>
            <a:ext cx="5006692" cy="646331"/>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sz="3600" dirty="0">
                <a:solidFill>
                  <a:srgbClr val="FF0000"/>
                </a:solidFill>
                <a:ea typeface="宋体" panose="02010600030101010101" pitchFamily="2" charset="-122"/>
                <a:hlinkClick r:id="rId1"/>
              </a:rPr>
              <a:t>http://www.chsi.com.cn</a:t>
            </a:r>
            <a:r>
              <a:rPr lang="en-US" altLang="zh-CN" sz="3600" dirty="0">
                <a:ea typeface="宋体" panose="02010600030101010101" pitchFamily="2" charset="-122"/>
                <a:hlinkClick r:id="rId1"/>
              </a:rPr>
              <a:t>/</a:t>
            </a:r>
            <a:endParaRPr lang="zh-CN" altLang="en-US" sz="3600" dirty="0">
              <a:ea typeface="宋体" panose="02010600030101010101" pitchFamily="2" charset="-122"/>
            </a:endParaRPr>
          </a:p>
        </p:txBody>
      </p:sp>
      <p:sp>
        <p:nvSpPr>
          <p:cNvPr id="28" name="Rectangle 24"/>
          <p:cNvSpPr>
            <a:spLocks noChangeArrowheads="1"/>
          </p:cNvSpPr>
          <p:nvPr/>
        </p:nvSpPr>
        <p:spPr bwMode="auto">
          <a:xfrm>
            <a:off x="2051720" y="3429000"/>
            <a:ext cx="1295400" cy="431800"/>
          </a:xfrm>
          <a:prstGeom prst="rect">
            <a:avLst/>
          </a:prstGeom>
          <a:noFill/>
          <a:ln>
            <a:noFill/>
          </a:ln>
          <a:effectLst>
            <a:prstShdw prst="shdw17" dist="17961" dir="2700000">
              <a:srgbClr val="1F7A7A"/>
            </a:prstShdw>
          </a:effectLst>
          <a:extLst>
            <a:ext uri="{909E8E84-426E-40DD-AFC4-6F175D3DCCD1}">
              <a14:hiddenFill xmlns:a14="http://schemas.microsoft.com/office/drawing/2010/main">
                <a:solidFill>
                  <a:srgbClr val="33CCCC">
                    <a:alpha val="95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4400" b="1" dirty="0" smtClean="0">
                <a:solidFill>
                  <a:srgbClr val="FF0000"/>
                </a:solidFill>
                <a:effectLst>
                  <a:glow rad="101600">
                    <a:schemeClr val="accent6">
                      <a:satMod val="175000"/>
                      <a:alpha val="40000"/>
                    </a:schemeClr>
                  </a:glow>
                  <a:outerShdw blurRad="38100" dist="38100" dir="2700000" algn="tl">
                    <a:srgbClr val="C0C0C0"/>
                  </a:outerShdw>
                </a:effectLst>
                <a:latin typeface="微软雅黑" panose="020B0503020204020204" pitchFamily="34" charset="-122"/>
                <a:ea typeface="微软雅黑" panose="020B0503020204020204" pitchFamily="34" charset="-122"/>
              </a:rPr>
              <a:t>强调</a:t>
            </a:r>
            <a:endParaRPr lang="zh-CN" altLang="en-US" sz="4400" b="1" dirty="0" smtClean="0">
              <a:solidFill>
                <a:srgbClr val="FF0000"/>
              </a:solidFill>
              <a:effectLst>
                <a:glow rad="101600">
                  <a:schemeClr val="accent6">
                    <a:satMod val="175000"/>
                    <a:alpha val="40000"/>
                  </a:schemeClr>
                </a:glow>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0" name="TextBox 19"/>
          <p:cNvSpPr txBox="1"/>
          <p:nvPr/>
        </p:nvSpPr>
        <p:spPr>
          <a:xfrm>
            <a:off x="539552" y="1556792"/>
            <a:ext cx="1008112" cy="4611826"/>
          </a:xfrm>
          <a:prstGeom prst="roundRect">
            <a:avLst/>
          </a:prstGeom>
          <a:noFill/>
          <a:ln w="88900" cmpd="thickThin">
            <a:solidFill>
              <a:srgbClr val="00B0F0"/>
            </a:solidFill>
          </a:ln>
        </p:spPr>
        <p:txBody>
          <a:bodyPr wrap="square" rtlCol="0">
            <a:spAutoFit/>
          </a:bodyPr>
          <a:lstStyle/>
          <a:p>
            <a:pPr algn="ctr"/>
            <a:r>
              <a:rPr lang="en-US" altLang="zh-CN" sz="3600" b="1" dirty="0" smtClean="0">
                <a:solidFill>
                  <a:srgbClr val="FF000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4.</a:t>
            </a:r>
            <a:r>
              <a:rPr lang="zh-CN" altLang="en-US" sz="36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学信网核对信息</a:t>
            </a:r>
            <a:endParaRPr lang="zh-CN" altLang="en-US" sz="3600" b="1" dirty="0">
              <a:solidFill>
                <a:srgbClr val="FF0000"/>
              </a:solidFill>
              <a:effectLst>
                <a:glow rad="101600">
                  <a:schemeClr val="accent5">
                    <a:satMod val="175000"/>
                    <a:alpha val="40000"/>
                  </a:schemeClr>
                </a:glow>
              </a:effectLst>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7193">
                                            <p:txEl>
                                              <p:pRg st="0" end="0"/>
                                            </p:txEl>
                                          </p:spTgt>
                                        </p:tgtEl>
                                        <p:attrNameLst>
                                          <p:attrName>style.visibility</p:attrName>
                                        </p:attrNameLst>
                                      </p:cBhvr>
                                      <p:to>
                                        <p:strVal val="visible"/>
                                      </p:to>
                                    </p:set>
                                    <p:animEffect transition="in" filter="fade">
                                      <p:cBhvr>
                                        <p:cTn id="13" dur="500"/>
                                        <p:tgtEl>
                                          <p:spTgt spid="7193">
                                            <p:txEl>
                                              <p:pRg st="0" end="0"/>
                                            </p:txEl>
                                          </p:spTgt>
                                        </p:tgtEl>
                                      </p:cBhvr>
                                    </p:animEffect>
                                    <p:anim calcmode="lin" valueType="num">
                                      <p:cBhvr>
                                        <p:cTn id="14" dur="500" fill="hold"/>
                                        <p:tgtEl>
                                          <p:spTgt spid="7193">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71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wipe(down)">
                                      <p:cBhvr>
                                        <p:cTn id="20" dur="507">
                                          <p:stCondLst>
                                            <p:cond delay="0"/>
                                          </p:stCondLst>
                                        </p:cTn>
                                        <p:tgtEl>
                                          <p:spTgt spid="28">
                                            <p:txEl>
                                              <p:pRg st="0" end="0"/>
                                            </p:txEl>
                                          </p:spTgt>
                                        </p:tgtEl>
                                      </p:cBhvr>
                                    </p:animEffect>
                                    <p:anim calcmode="lin" valueType="num">
                                      <p:cBhvr>
                                        <p:cTn id="21" dur="1594"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22" dur="581"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23" dur="581" tmFilter="0, 0; 0.125,0.2665; 0.25,0.4; 0.375,0.465; 0.5,0.5;  0.625,0.535; 0.75,0.6; 0.875,0.7335; 1,1">
                                          <p:stCondLst>
                                            <p:cond delay="581"/>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24" dur="290" tmFilter="0, 0; 0.125,0.2665; 0.25,0.4; 0.375,0.465; 0.5,0.5;  0.625,0.535; 0.75,0.6; 0.875,0.7335; 1,1">
                                          <p:stCondLst>
                                            <p:cond delay="1159"/>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25" dur="144" tmFilter="0, 0; 0.125,0.2665; 0.25,0.4; 0.375,0.465; 0.5,0.5;  0.625,0.535; 0.75,0.6; 0.875,0.7335; 1,1">
                                          <p:stCondLst>
                                            <p:cond delay="1449"/>
                                          </p:stCondLst>
                                        </p:cTn>
                                        <p:tgtEl>
                                          <p:spTgt spid="28">
                                            <p:txEl>
                                              <p:pRg st="0" end="0"/>
                                            </p:txEl>
                                          </p:spTgt>
                                        </p:tgtEl>
                                        <p:attrNameLst>
                                          <p:attrName>ppt_y</p:attrName>
                                        </p:attrNameLst>
                                      </p:cBhvr>
                                      <p:tavLst>
                                        <p:tav tm="0" fmla="#ppt_y-sin(pi*$)/81">
                                          <p:val>
                                            <p:fltVal val="0"/>
                                          </p:val>
                                        </p:tav>
                                        <p:tav tm="100000">
                                          <p:val>
                                            <p:fltVal val="1"/>
                                          </p:val>
                                        </p:tav>
                                      </p:tavLst>
                                    </p:anim>
                                    <p:animScale>
                                      <p:cBhvr>
                                        <p:cTn id="26" dur="23">
                                          <p:stCondLst>
                                            <p:cond delay="569"/>
                                          </p:stCondLst>
                                        </p:cTn>
                                        <p:tgtEl>
                                          <p:spTgt spid="28">
                                            <p:txEl>
                                              <p:pRg st="0" end="0"/>
                                            </p:txEl>
                                          </p:spTgt>
                                        </p:tgtEl>
                                      </p:cBhvr>
                                      <p:to x="100000" y="60000"/>
                                    </p:animScale>
                                    <p:animScale>
                                      <p:cBhvr>
                                        <p:cTn id="27" dur="145" decel="50000">
                                          <p:stCondLst>
                                            <p:cond delay="592"/>
                                          </p:stCondLst>
                                        </p:cTn>
                                        <p:tgtEl>
                                          <p:spTgt spid="28">
                                            <p:txEl>
                                              <p:pRg st="0" end="0"/>
                                            </p:txEl>
                                          </p:spTgt>
                                        </p:tgtEl>
                                      </p:cBhvr>
                                      <p:to x="100000" y="100000"/>
                                    </p:animScale>
                                    <p:animScale>
                                      <p:cBhvr>
                                        <p:cTn id="28" dur="23">
                                          <p:stCondLst>
                                            <p:cond delay="1148"/>
                                          </p:stCondLst>
                                        </p:cTn>
                                        <p:tgtEl>
                                          <p:spTgt spid="28">
                                            <p:txEl>
                                              <p:pRg st="0" end="0"/>
                                            </p:txEl>
                                          </p:spTgt>
                                        </p:tgtEl>
                                      </p:cBhvr>
                                      <p:to x="100000" y="80000"/>
                                    </p:animScale>
                                    <p:animScale>
                                      <p:cBhvr>
                                        <p:cTn id="29" dur="145" decel="50000">
                                          <p:stCondLst>
                                            <p:cond delay="1171"/>
                                          </p:stCondLst>
                                        </p:cTn>
                                        <p:tgtEl>
                                          <p:spTgt spid="28">
                                            <p:txEl>
                                              <p:pRg st="0" end="0"/>
                                            </p:txEl>
                                          </p:spTgt>
                                        </p:tgtEl>
                                      </p:cBhvr>
                                      <p:to x="100000" y="100000"/>
                                    </p:animScale>
                                    <p:animScale>
                                      <p:cBhvr>
                                        <p:cTn id="30" dur="23">
                                          <p:stCondLst>
                                            <p:cond delay="1437"/>
                                          </p:stCondLst>
                                        </p:cTn>
                                        <p:tgtEl>
                                          <p:spTgt spid="28">
                                            <p:txEl>
                                              <p:pRg st="0" end="0"/>
                                            </p:txEl>
                                          </p:spTgt>
                                        </p:tgtEl>
                                      </p:cBhvr>
                                      <p:to x="100000" y="90000"/>
                                    </p:animScale>
                                    <p:animScale>
                                      <p:cBhvr>
                                        <p:cTn id="31" dur="145" decel="50000">
                                          <p:stCondLst>
                                            <p:cond delay="1459"/>
                                          </p:stCondLst>
                                        </p:cTn>
                                        <p:tgtEl>
                                          <p:spTgt spid="28">
                                            <p:txEl>
                                              <p:pRg st="0" end="0"/>
                                            </p:txEl>
                                          </p:spTgt>
                                        </p:tgtEl>
                                      </p:cBhvr>
                                      <p:to x="100000" y="100000"/>
                                    </p:animScale>
                                    <p:animScale>
                                      <p:cBhvr>
                                        <p:cTn id="32" dur="23">
                                          <p:stCondLst>
                                            <p:cond delay="1582"/>
                                          </p:stCondLst>
                                        </p:cTn>
                                        <p:tgtEl>
                                          <p:spTgt spid="28">
                                            <p:txEl>
                                              <p:pRg st="0" end="0"/>
                                            </p:txEl>
                                          </p:spTgt>
                                        </p:tgtEl>
                                      </p:cBhvr>
                                      <p:to x="100000" y="95000"/>
                                    </p:animScale>
                                    <p:animScale>
                                      <p:cBhvr>
                                        <p:cTn id="33" dur="145" decel="50000">
                                          <p:stCondLst>
                                            <p:cond delay="1605"/>
                                          </p:stCondLst>
                                        </p:cTn>
                                        <p:tgtEl>
                                          <p:spTgt spid="28">
                                            <p:txEl>
                                              <p:pRg st="0" end="0"/>
                                            </p:txEl>
                                          </p:spTgt>
                                        </p:tgtEl>
                                      </p:cBhvr>
                                      <p:to x="100000" y="100000"/>
                                    </p:animScale>
                                  </p:childTnLst>
                                </p:cTn>
                              </p:par>
                              <p:par>
                                <p:cTn id="34" presetID="6" presetClass="emph" presetSubtype="0" repeatCount="indefinite" autoRev="1" fill="hold" grpId="0" nodeType="withEffect">
                                  <p:stCondLst>
                                    <p:cond delay="1750"/>
                                  </p:stCondLst>
                                  <p:childTnLst>
                                    <p:animScale>
                                      <p:cBhvr>
                                        <p:cTn id="35" dur="1000" fill="hold"/>
                                        <p:tgtEl>
                                          <p:spTgt spid="28">
                                            <p:txEl>
                                              <p:pRg st="0" end="0"/>
                                            </p:txEl>
                                          </p:spTgt>
                                        </p:tgtEl>
                                      </p:cBhvr>
                                      <p:by x="150000" y="150000"/>
                                    </p:animScale>
                                  </p:childTnLst>
                                </p:cTn>
                              </p:par>
                              <p:par>
                                <p:cTn id="36" presetID="31" presetClass="entr" presetSubtype="0" fill="hold" grpId="0" nodeType="withEffect">
                                  <p:stCondLst>
                                    <p:cond delay="50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53" presetClass="entr" presetSubtype="16" fill="hold" grpId="1"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p:cTn id="51"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28">
                                            <p:txEl>
                                              <p:pRg st="0" end="0"/>
                                            </p:txEl>
                                          </p:spTgt>
                                        </p:tgtEl>
                                      </p:cBhvr>
                                    </p:animEffect>
                                  </p:childTnLst>
                                </p:cTn>
                              </p:par>
                              <p:par>
                                <p:cTn id="54" presetID="32" presetClass="emph" presetSubtype="0" fill="hold" grpId="2" nodeType="withEffect">
                                  <p:stCondLst>
                                    <p:cond delay="0"/>
                                  </p:stCondLst>
                                  <p:childTnLst>
                                    <p:animClr clrSpc="rgb" dir="cw">
                                      <p:cBhvr override="childStyle">
                                        <p:cTn id="55" dur="100" fill="hold"/>
                                        <p:tgtEl>
                                          <p:spTgt spid="28">
                                            <p:txEl>
                                              <p:pRg st="0" end="0"/>
                                            </p:txEl>
                                          </p:spTgt>
                                        </p:tgtEl>
                                        <p:attrNameLst>
                                          <p:attrName>style.color</p:attrName>
                                        </p:attrNameLst>
                                      </p:cBhvr>
                                      <p:to>
                                        <a:schemeClr val="accent2"/>
                                      </p:to>
                                    </p:animClr>
                                    <p:animClr clrSpc="rgb" dir="cw">
                                      <p:cBhvr>
                                        <p:cTn id="56" dur="100" fill="hold"/>
                                        <p:tgtEl>
                                          <p:spTgt spid="28">
                                            <p:txEl>
                                              <p:pRg st="0" end="0"/>
                                            </p:txEl>
                                          </p:spTgt>
                                        </p:tgtEl>
                                        <p:attrNameLst>
                                          <p:attrName>fillcolor</p:attrName>
                                        </p:attrNameLst>
                                      </p:cBhvr>
                                      <p:to>
                                        <a:schemeClr val="accent2"/>
                                      </p:to>
                                    </p:animClr>
                                    <p:set>
                                      <p:cBhvr>
                                        <p:cTn id="57" dur="100" fill="hold"/>
                                        <p:tgtEl>
                                          <p:spTgt spid="28">
                                            <p:txEl>
                                              <p:pRg st="0" end="0"/>
                                            </p:txEl>
                                          </p:spTgt>
                                        </p:tgtEl>
                                        <p:attrNameLst>
                                          <p:attrName>fill.type</p:attrName>
                                        </p:attrNameLst>
                                      </p:cBhvr>
                                      <p:to>
                                        <p:strVal val="solid"/>
                                      </p:to>
                                    </p:set>
                                    <p:set>
                                      <p:cBhvr>
                                        <p:cTn id="58" dur="100" fill="hold"/>
                                        <p:tgtEl>
                                          <p:spTgt spid="28">
                                            <p:txEl>
                                              <p:pRg st="0" end="0"/>
                                            </p:txEl>
                                          </p:spTgt>
                                        </p:tgtEl>
                                        <p:attrNameLst>
                                          <p:attrName>fill.on</p:attrName>
                                        </p:attrNameLst>
                                      </p:cBhvr>
                                      <p:to>
                                        <p:strVal val="true"/>
                                      </p:to>
                                    </p:set>
                                    <p:animRot by="120000">
                                      <p:cBhvr>
                                        <p:cTn id="59" dur="100" fill="hold">
                                          <p:stCondLst>
                                            <p:cond delay="0"/>
                                          </p:stCondLst>
                                        </p:cTn>
                                        <p:tgtEl>
                                          <p:spTgt spid="28">
                                            <p:txEl>
                                              <p:pRg st="0" end="0"/>
                                            </p:txEl>
                                          </p:spTgt>
                                        </p:tgtEl>
                                        <p:attrNameLst>
                                          <p:attrName>r</p:attrName>
                                        </p:attrNameLst>
                                      </p:cBhvr>
                                    </p:animRot>
                                    <p:animRot by="-240000">
                                      <p:cBhvr>
                                        <p:cTn id="60" dur="200" fill="hold">
                                          <p:stCondLst>
                                            <p:cond delay="200"/>
                                          </p:stCondLst>
                                        </p:cTn>
                                        <p:tgtEl>
                                          <p:spTgt spid="28">
                                            <p:txEl>
                                              <p:pRg st="0" end="0"/>
                                            </p:txEl>
                                          </p:spTgt>
                                        </p:tgtEl>
                                        <p:attrNameLst>
                                          <p:attrName>r</p:attrName>
                                        </p:attrNameLst>
                                      </p:cBhvr>
                                    </p:animRot>
                                    <p:animRot by="240000">
                                      <p:cBhvr>
                                        <p:cTn id="61" dur="200" fill="hold">
                                          <p:stCondLst>
                                            <p:cond delay="400"/>
                                          </p:stCondLst>
                                        </p:cTn>
                                        <p:tgtEl>
                                          <p:spTgt spid="28">
                                            <p:txEl>
                                              <p:pRg st="0" end="0"/>
                                            </p:txEl>
                                          </p:spTgt>
                                        </p:tgtEl>
                                        <p:attrNameLst>
                                          <p:attrName>r</p:attrName>
                                        </p:attrNameLst>
                                      </p:cBhvr>
                                    </p:animRot>
                                    <p:animRot by="-240000">
                                      <p:cBhvr>
                                        <p:cTn id="62" dur="200" fill="hold">
                                          <p:stCondLst>
                                            <p:cond delay="600"/>
                                          </p:stCondLst>
                                        </p:cTn>
                                        <p:tgtEl>
                                          <p:spTgt spid="28">
                                            <p:txEl>
                                              <p:pRg st="0" end="0"/>
                                            </p:txEl>
                                          </p:spTgt>
                                        </p:tgtEl>
                                        <p:attrNameLst>
                                          <p:attrName>r</p:attrName>
                                        </p:attrNameLst>
                                      </p:cBhvr>
                                    </p:animRot>
                                    <p:animRot by="120000">
                                      <p:cBhvr>
                                        <p:cTn id="63" dur="200" fill="hold">
                                          <p:stCondLst>
                                            <p:cond delay="800"/>
                                          </p:stCondLst>
                                        </p:cTn>
                                        <p:tgtEl>
                                          <p:spTgt spid="28">
                                            <p:txEl>
                                              <p:pRg st="0" end="0"/>
                                            </p:txEl>
                                          </p:spTgt>
                                        </p:tgtEl>
                                        <p:attrNameLst>
                                          <p:attrName>r</p:attrName>
                                        </p:attrNameLst>
                                      </p:cBhvr>
                                    </p:animRot>
                                  </p:childTnLst>
                                </p:cTn>
                              </p:par>
                            </p:childTnLst>
                          </p:cTn>
                        </p:par>
                        <p:par>
                          <p:cTn id="64" fill="hold">
                            <p:stCondLst>
                              <p:cond delay="3500"/>
                            </p:stCondLst>
                            <p:childTnLst>
                              <p:par>
                                <p:cTn id="65" presetID="14" presetClass="entr" presetSubtype="5" fill="hold" grpId="1"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randombar(vertical)">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8" grpId="0" build="allAtOnce"/>
      <p:bldP spid="28" grpId="1" build="allAtOnce"/>
      <p:bldP spid="28" grpId="2" build="allAtOnce"/>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179512" y="274638"/>
            <a:ext cx="8229600" cy="1143000"/>
          </a:xfrm>
        </p:spPr>
        <p:txBody>
          <a:bodyPr/>
          <a:lstStyle/>
          <a:p>
            <a:r>
              <a:rPr lang="zh-CN" altLang="en-US" smtClean="0">
                <a:ea typeface="宋体" panose="02010600030101010101" pitchFamily="2" charset="-122"/>
              </a:rPr>
              <a:t>学籍异动</a:t>
            </a:r>
            <a:endParaRPr lang="zh-CN" altLang="en-US" smtClean="0">
              <a:ea typeface="宋体" panose="02010600030101010101" pitchFamily="2" charset="-122"/>
            </a:endParaRPr>
          </a:p>
        </p:txBody>
      </p:sp>
      <p:pic>
        <p:nvPicPr>
          <p:cNvPr id="8195" name="Picture 23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65525" y="476250"/>
            <a:ext cx="4249737"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33"/>
          <p:cNvSpPr>
            <a:spLocks noChangeArrowheads="1"/>
          </p:cNvSpPr>
          <p:nvPr/>
        </p:nvSpPr>
        <p:spPr bwMode="auto">
          <a:xfrm>
            <a:off x="2565525" y="476250"/>
            <a:ext cx="4176712" cy="6048375"/>
          </a:xfrm>
          <a:prstGeom prst="rect">
            <a:avLst/>
          </a:prstGeom>
          <a:noFill/>
          <a:ln w="28575">
            <a:solidFill>
              <a:srgbClr val="FF0000"/>
            </a:solidFill>
            <a:miter lim="800000"/>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8197" name="AutoShape 234"/>
          <p:cNvSpPr>
            <a:spLocks noChangeArrowheads="1"/>
          </p:cNvSpPr>
          <p:nvPr/>
        </p:nvSpPr>
        <p:spPr bwMode="auto">
          <a:xfrm flipH="1">
            <a:off x="838325" y="1916113"/>
            <a:ext cx="1223962" cy="865187"/>
          </a:xfrm>
          <a:prstGeom prst="wedgeEllipseCallout">
            <a:avLst>
              <a:gd name="adj1" fmla="val -158694"/>
              <a:gd name="adj2" fmla="val -67801"/>
            </a:avLst>
          </a:prstGeom>
          <a:noFill/>
          <a:ln w="9525" cmpd="sng">
            <a:solidFill>
              <a:srgbClr val="800080"/>
            </a:solidFill>
            <a:miter lim="800000"/>
          </a:ln>
          <a:effectLst>
            <a:prstShdw prst="shdw17" dist="17961" dir="2700000">
              <a:srgbClr val="4D004D"/>
            </a:prstShdw>
          </a:effectLst>
          <a:extLst>
            <a:ext uri="{909E8E84-426E-40DD-AFC4-6F175D3DCCD1}">
              <a14:hiddenFill xmlns:a14="http://schemas.microsoft.com/office/drawing/2010/main">
                <a:solidFill>
                  <a:srgbClr val="33CCCC">
                    <a:alpha val="95000"/>
                  </a:srgbClr>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0000CC"/>
                </a:solidFill>
                <a:effectLst>
                  <a:outerShdw blurRad="38100" dist="38100" dir="2700000" algn="tl">
                    <a:srgbClr val="C0C0C0"/>
                  </a:outerShdw>
                </a:effectLst>
                <a:ea typeface="宋体" panose="02010600030101010101" pitchFamily="2" charset="-122"/>
              </a:rPr>
              <a:t>休学</a:t>
            </a:r>
            <a:endParaRPr lang="zh-CN" altLang="en-US" sz="2400" b="1" smtClean="0">
              <a:solidFill>
                <a:srgbClr val="0000CC"/>
              </a:solidFill>
              <a:effectLst>
                <a:outerShdw blurRad="38100" dist="38100" dir="2700000" algn="tl">
                  <a:srgbClr val="C0C0C0"/>
                </a:outerShdw>
              </a:effectLst>
              <a:ea typeface="宋体" panose="02010600030101010101" pitchFamily="2" charset="-122"/>
            </a:endParaRPr>
          </a:p>
        </p:txBody>
      </p:sp>
      <p:sp>
        <p:nvSpPr>
          <p:cNvPr id="8198" name="AutoShape 235"/>
          <p:cNvSpPr>
            <a:spLocks noChangeArrowheads="1"/>
          </p:cNvSpPr>
          <p:nvPr/>
        </p:nvSpPr>
        <p:spPr bwMode="auto">
          <a:xfrm flipH="1">
            <a:off x="693862" y="3429000"/>
            <a:ext cx="1223963" cy="865188"/>
          </a:xfrm>
          <a:prstGeom prst="wedgeEllipseCallout">
            <a:avLst>
              <a:gd name="adj1" fmla="val -204088"/>
              <a:gd name="adj2" fmla="val -240644"/>
            </a:avLst>
          </a:prstGeom>
          <a:noFill/>
          <a:ln w="9525" cmpd="sng">
            <a:solidFill>
              <a:srgbClr val="800080"/>
            </a:solidFill>
            <a:miter lim="800000"/>
          </a:ln>
          <a:effectLst>
            <a:prstShdw prst="shdw17" dist="17961" dir="2700000">
              <a:srgbClr val="4D004D"/>
            </a:prstShdw>
          </a:effectLst>
          <a:extLst>
            <a:ext uri="{909E8E84-426E-40DD-AFC4-6F175D3DCCD1}">
              <a14:hiddenFill xmlns:a14="http://schemas.microsoft.com/office/drawing/2010/main">
                <a:solidFill>
                  <a:srgbClr val="33CCCC">
                    <a:alpha val="95000"/>
                  </a:srgbClr>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0000CC"/>
                </a:solidFill>
                <a:effectLst>
                  <a:outerShdw blurRad="38100" dist="38100" dir="2700000" algn="tl">
                    <a:srgbClr val="C0C0C0"/>
                  </a:outerShdw>
                </a:effectLst>
                <a:ea typeface="宋体" panose="02010600030101010101" pitchFamily="2" charset="-122"/>
              </a:rPr>
              <a:t>留级</a:t>
            </a:r>
            <a:endParaRPr lang="zh-CN" altLang="en-US" sz="2400" b="1" smtClean="0">
              <a:solidFill>
                <a:srgbClr val="0000CC"/>
              </a:solidFill>
              <a:effectLst>
                <a:outerShdw blurRad="38100" dist="38100" dir="2700000" algn="tl">
                  <a:srgbClr val="C0C0C0"/>
                </a:outerShdw>
              </a:effectLst>
              <a:ea typeface="宋体" panose="02010600030101010101" pitchFamily="2" charset="-122"/>
            </a:endParaRPr>
          </a:p>
        </p:txBody>
      </p:sp>
      <p:sp>
        <p:nvSpPr>
          <p:cNvPr id="8199" name="AutoShape 236"/>
          <p:cNvSpPr>
            <a:spLocks noChangeArrowheads="1"/>
          </p:cNvSpPr>
          <p:nvPr/>
        </p:nvSpPr>
        <p:spPr bwMode="auto">
          <a:xfrm flipH="1">
            <a:off x="622425" y="4724400"/>
            <a:ext cx="1223962" cy="865188"/>
          </a:xfrm>
          <a:prstGeom prst="wedgeEllipseCallout">
            <a:avLst>
              <a:gd name="adj1" fmla="val -244296"/>
              <a:gd name="adj2" fmla="val -392569"/>
            </a:avLst>
          </a:prstGeom>
          <a:noFill/>
          <a:ln w="9525" cmpd="sng">
            <a:solidFill>
              <a:srgbClr val="800080"/>
            </a:solidFill>
            <a:miter lim="800000"/>
          </a:ln>
          <a:effectLst>
            <a:prstShdw prst="shdw17" dist="17961" dir="2700000">
              <a:srgbClr val="4D004D"/>
            </a:prstShdw>
          </a:effectLst>
          <a:extLst>
            <a:ext uri="{909E8E84-426E-40DD-AFC4-6F175D3DCCD1}">
              <a14:hiddenFill xmlns:a14="http://schemas.microsoft.com/office/drawing/2010/main">
                <a:solidFill>
                  <a:srgbClr val="33CCCC">
                    <a:alpha val="95000"/>
                  </a:srgbClr>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0000CC"/>
                </a:solidFill>
                <a:effectLst>
                  <a:outerShdw blurRad="38100" dist="38100" dir="2700000" algn="tl">
                    <a:srgbClr val="C0C0C0"/>
                  </a:outerShdw>
                </a:effectLst>
                <a:ea typeface="宋体" panose="02010600030101010101" pitchFamily="2" charset="-122"/>
              </a:rPr>
              <a:t>复学</a:t>
            </a:r>
            <a:endParaRPr lang="zh-CN" altLang="en-US" sz="2400" b="1" smtClean="0">
              <a:solidFill>
                <a:srgbClr val="0000CC"/>
              </a:solidFill>
              <a:effectLst>
                <a:outerShdw blurRad="38100" dist="38100" dir="2700000" algn="tl">
                  <a:srgbClr val="C0C0C0"/>
                </a:outerShdw>
              </a:effectLst>
              <a:ea typeface="宋体" panose="02010600030101010101" pitchFamily="2" charset="-122"/>
            </a:endParaRPr>
          </a:p>
        </p:txBody>
      </p:sp>
      <p:sp>
        <p:nvSpPr>
          <p:cNvPr id="8200" name="AutoShape 237"/>
          <p:cNvSpPr>
            <a:spLocks noChangeArrowheads="1"/>
          </p:cNvSpPr>
          <p:nvPr/>
        </p:nvSpPr>
        <p:spPr bwMode="auto">
          <a:xfrm flipH="1">
            <a:off x="7031162" y="4941888"/>
            <a:ext cx="1223963" cy="865187"/>
          </a:xfrm>
          <a:prstGeom prst="wedgeEllipseCallout">
            <a:avLst>
              <a:gd name="adj1" fmla="val 228079"/>
              <a:gd name="adj2" fmla="val -414037"/>
            </a:avLst>
          </a:prstGeom>
          <a:noFill/>
          <a:ln w="9525" cmpd="sng">
            <a:solidFill>
              <a:srgbClr val="800080"/>
            </a:solidFill>
            <a:miter lim="800000"/>
          </a:ln>
          <a:effectLst>
            <a:prstShdw prst="shdw17" dist="17961" dir="2700000">
              <a:srgbClr val="4D004D"/>
            </a:prstShdw>
          </a:effectLst>
          <a:extLst>
            <a:ext uri="{909E8E84-426E-40DD-AFC4-6F175D3DCCD1}">
              <a14:hiddenFill xmlns:a14="http://schemas.microsoft.com/office/drawing/2010/main">
                <a:solidFill>
                  <a:srgbClr val="33CCCC">
                    <a:alpha val="95000"/>
                  </a:srgbClr>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0000CC"/>
                </a:solidFill>
                <a:effectLst>
                  <a:outerShdw blurRad="38100" dist="38100" dir="2700000" algn="tl">
                    <a:srgbClr val="C0C0C0"/>
                  </a:outerShdw>
                </a:effectLst>
                <a:ea typeface="宋体" panose="02010600030101010101" pitchFamily="2" charset="-122"/>
              </a:rPr>
              <a:t>退学</a:t>
            </a:r>
            <a:endParaRPr lang="zh-CN" altLang="en-US" sz="2400" b="1" smtClean="0">
              <a:solidFill>
                <a:srgbClr val="0000CC"/>
              </a:solidFill>
              <a:effectLst>
                <a:outerShdw blurRad="38100" dist="38100" dir="2700000" algn="tl">
                  <a:srgbClr val="C0C0C0"/>
                </a:outerShdw>
              </a:effectLst>
              <a:ea typeface="宋体" panose="02010600030101010101" pitchFamily="2" charset="-122"/>
            </a:endParaRPr>
          </a:p>
        </p:txBody>
      </p:sp>
      <p:sp>
        <p:nvSpPr>
          <p:cNvPr id="8201" name="AutoShape 238"/>
          <p:cNvSpPr>
            <a:spLocks noChangeArrowheads="1"/>
          </p:cNvSpPr>
          <p:nvPr/>
        </p:nvSpPr>
        <p:spPr bwMode="auto">
          <a:xfrm flipH="1">
            <a:off x="7031162" y="3573463"/>
            <a:ext cx="1223963" cy="865187"/>
          </a:xfrm>
          <a:prstGeom prst="wedgeEllipseCallout">
            <a:avLst>
              <a:gd name="adj1" fmla="val 184370"/>
              <a:gd name="adj2" fmla="val -261009"/>
            </a:avLst>
          </a:prstGeom>
          <a:noFill/>
          <a:ln w="9525" cmpd="sng">
            <a:solidFill>
              <a:srgbClr val="800080"/>
            </a:solidFill>
            <a:miter lim="800000"/>
          </a:ln>
          <a:effectLst>
            <a:prstShdw prst="shdw17" dist="17961" dir="2700000">
              <a:srgbClr val="4D004D"/>
            </a:prstShdw>
          </a:effectLst>
          <a:extLst>
            <a:ext uri="{909E8E84-426E-40DD-AFC4-6F175D3DCCD1}">
              <a14:hiddenFill xmlns:a14="http://schemas.microsoft.com/office/drawing/2010/main">
                <a:solidFill>
                  <a:srgbClr val="33CCCC">
                    <a:alpha val="95000"/>
                  </a:srgbClr>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0000CC"/>
                </a:solidFill>
                <a:effectLst>
                  <a:outerShdw blurRad="38100" dist="38100" dir="2700000" algn="tl">
                    <a:srgbClr val="C0C0C0"/>
                  </a:outerShdw>
                </a:effectLst>
                <a:ea typeface="宋体" panose="02010600030101010101" pitchFamily="2" charset="-122"/>
              </a:rPr>
              <a:t>外校跟读</a:t>
            </a:r>
            <a:endParaRPr lang="zh-CN" altLang="en-US" sz="2400" b="1" smtClean="0">
              <a:solidFill>
                <a:srgbClr val="0000CC"/>
              </a:solidFill>
              <a:effectLst>
                <a:outerShdw blurRad="38100" dist="38100" dir="2700000" algn="tl">
                  <a:srgbClr val="C0C0C0"/>
                </a:outerShdw>
              </a:effectLst>
              <a:ea typeface="宋体" panose="02010600030101010101" pitchFamily="2" charset="-122"/>
            </a:endParaRPr>
          </a:p>
        </p:txBody>
      </p:sp>
      <p:sp>
        <p:nvSpPr>
          <p:cNvPr id="8202" name="AutoShape 239"/>
          <p:cNvSpPr>
            <a:spLocks noChangeArrowheads="1"/>
          </p:cNvSpPr>
          <p:nvPr/>
        </p:nvSpPr>
        <p:spPr bwMode="auto">
          <a:xfrm flipH="1">
            <a:off x="7174037" y="2276475"/>
            <a:ext cx="1223963" cy="865188"/>
          </a:xfrm>
          <a:prstGeom prst="wedgeEllipseCallout">
            <a:avLst>
              <a:gd name="adj1" fmla="val 134694"/>
              <a:gd name="adj2" fmla="val -107986"/>
            </a:avLst>
          </a:prstGeom>
          <a:noFill/>
          <a:ln w="9525" cmpd="sng">
            <a:solidFill>
              <a:srgbClr val="800080"/>
            </a:solidFill>
            <a:miter lim="800000"/>
          </a:ln>
          <a:effectLst>
            <a:prstShdw prst="shdw17" dist="17961" dir="2700000">
              <a:srgbClr val="4D004D"/>
            </a:prstShdw>
          </a:effectLst>
          <a:extLst>
            <a:ext uri="{909E8E84-426E-40DD-AFC4-6F175D3DCCD1}">
              <a14:hiddenFill xmlns:a14="http://schemas.microsoft.com/office/drawing/2010/main">
                <a:solidFill>
                  <a:srgbClr val="33CCCC">
                    <a:alpha val="95000"/>
                  </a:srgbClr>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defRPr/>
            </a:pPr>
            <a:r>
              <a:rPr lang="zh-CN" altLang="en-US" sz="2400" b="1" smtClean="0">
                <a:solidFill>
                  <a:srgbClr val="0000CC"/>
                </a:solidFill>
                <a:effectLst>
                  <a:outerShdw blurRad="38100" dist="38100" dir="2700000" algn="tl">
                    <a:srgbClr val="C0C0C0"/>
                  </a:outerShdw>
                </a:effectLst>
                <a:ea typeface="宋体" panose="02010600030101010101" pitchFamily="2" charset="-122"/>
              </a:rPr>
              <a:t>转入学习</a:t>
            </a:r>
            <a:endParaRPr lang="zh-CN" altLang="en-US" sz="2400" b="1" smtClean="0">
              <a:solidFill>
                <a:srgbClr val="0000CC"/>
              </a:solidFill>
              <a:effectLst>
                <a:outerShdw blurRad="38100" dist="38100" dir="2700000" algn="tl">
                  <a:srgbClr val="C0C0C0"/>
                </a:outerShdw>
              </a:effectLst>
              <a:ea typeface="宋体" panose="02010600030101010101" pitchFamily="2" charset="-122"/>
            </a:endParaRPr>
          </a:p>
        </p:txBody>
      </p:sp>
      <p:sp>
        <p:nvSpPr>
          <p:cNvPr id="8203" name="Oval 240"/>
          <p:cNvSpPr>
            <a:spLocks noChangeArrowheads="1"/>
          </p:cNvSpPr>
          <p:nvPr/>
        </p:nvSpPr>
        <p:spPr bwMode="auto">
          <a:xfrm>
            <a:off x="3789487" y="1989138"/>
            <a:ext cx="2305050" cy="719137"/>
          </a:xfrm>
          <a:prstGeom prst="ellipse">
            <a:avLst/>
          </a:prstGeom>
          <a:noFill/>
          <a:ln w="9525">
            <a:solidFill>
              <a:srgbClr val="FF0000"/>
            </a:solidFill>
            <a:rou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3000" b="1">
                <a:solidFill>
                  <a:srgbClr val="FF0000"/>
                </a:solidFill>
                <a:ea typeface="宋体" panose="02010600030101010101" pitchFamily="2" charset="-122"/>
              </a:rPr>
              <a:t>申请原因</a:t>
            </a:r>
            <a:endParaRPr lang="zh-CN" altLang="en-US" sz="3000" b="1">
              <a:solidFill>
                <a:srgbClr val="FF0000"/>
              </a:solidFill>
              <a:ea typeface="宋体" panose="02010600030101010101" pitchFamily="2" charset="-122"/>
            </a:endParaRPr>
          </a:p>
        </p:txBody>
      </p:sp>
      <p:sp>
        <p:nvSpPr>
          <p:cNvPr id="8204" name="Oval 241"/>
          <p:cNvSpPr>
            <a:spLocks noChangeArrowheads="1"/>
          </p:cNvSpPr>
          <p:nvPr/>
        </p:nvSpPr>
        <p:spPr bwMode="auto">
          <a:xfrm>
            <a:off x="3502150" y="3213100"/>
            <a:ext cx="2663825" cy="719138"/>
          </a:xfrm>
          <a:prstGeom prst="ellipse">
            <a:avLst/>
          </a:prstGeom>
          <a:noFill/>
          <a:ln w="9525">
            <a:solidFill>
              <a:srgbClr val="FF0000"/>
            </a:solidFill>
            <a:rou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600" b="1" dirty="0">
                <a:solidFill>
                  <a:srgbClr val="FF0000"/>
                </a:solidFill>
                <a:ea typeface="宋体" panose="02010600030101010101" pitchFamily="2" charset="-122"/>
              </a:rPr>
              <a:t>周院长签字</a:t>
            </a:r>
            <a:endParaRPr lang="zh-CN" altLang="en-US" sz="2600" b="1" dirty="0">
              <a:solidFill>
                <a:srgbClr val="FF0000"/>
              </a:solidFill>
              <a:ea typeface="宋体" panose="02010600030101010101" pitchFamily="2" charset="-122"/>
            </a:endParaRPr>
          </a:p>
        </p:txBody>
      </p:sp>
      <p:sp>
        <p:nvSpPr>
          <p:cNvPr id="8205" name="Oval 244"/>
          <p:cNvSpPr>
            <a:spLocks noChangeArrowheads="1"/>
          </p:cNvSpPr>
          <p:nvPr/>
        </p:nvSpPr>
        <p:spPr bwMode="auto">
          <a:xfrm>
            <a:off x="3502150" y="4292600"/>
            <a:ext cx="2663825" cy="719138"/>
          </a:xfrm>
          <a:prstGeom prst="ellipse">
            <a:avLst/>
          </a:prstGeom>
          <a:noFill/>
          <a:ln w="9525">
            <a:solidFill>
              <a:srgbClr val="FF0000"/>
            </a:solidFill>
            <a:rou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b="1">
                <a:solidFill>
                  <a:srgbClr val="FF0000"/>
                </a:solidFill>
                <a:ea typeface="宋体" panose="02010600030101010101" pitchFamily="2" charset="-122"/>
              </a:rPr>
              <a:t>教务处蒋处长签字</a:t>
            </a:r>
            <a:endParaRPr lang="zh-CN" altLang="en-US" sz="2000" b="1">
              <a:solidFill>
                <a:srgbClr val="FF0000"/>
              </a:solidFill>
              <a:ea typeface="宋体" panose="02010600030101010101" pitchFamily="2" charset="-122"/>
            </a:endParaRPr>
          </a:p>
        </p:txBody>
      </p:sp>
      <p:sp>
        <p:nvSpPr>
          <p:cNvPr id="8206" name="Line 245"/>
          <p:cNvSpPr>
            <a:spLocks noChangeShapeType="1"/>
          </p:cNvSpPr>
          <p:nvPr/>
        </p:nvSpPr>
        <p:spPr bwMode="auto">
          <a:xfrm>
            <a:off x="4726112" y="5013325"/>
            <a:ext cx="0" cy="360363"/>
          </a:xfrm>
          <a:prstGeom prst="line">
            <a:avLst/>
          </a:prstGeom>
          <a:noFill/>
          <a:ln w="28575">
            <a:solidFill>
              <a:srgbClr val="FF0000"/>
            </a:solidFill>
            <a:rou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8207" name="Oval 249"/>
          <p:cNvSpPr>
            <a:spLocks noChangeArrowheads="1"/>
          </p:cNvSpPr>
          <p:nvPr/>
        </p:nvSpPr>
        <p:spPr bwMode="auto">
          <a:xfrm>
            <a:off x="3430712" y="5373688"/>
            <a:ext cx="2447925" cy="863600"/>
          </a:xfrm>
          <a:prstGeom prst="ellipse">
            <a:avLst/>
          </a:prstGeom>
          <a:noFill/>
          <a:ln w="9525">
            <a:solidFill>
              <a:srgbClr val="FF0000"/>
            </a:solidFill>
            <a:rou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lvl1pPr algn="ctr">
              <a:defRPr>
                <a:solidFill>
                  <a:schemeClr val="tx1"/>
                </a:solidFill>
                <a:latin typeface="Arial" panose="020B0604020202020204" pitchFamily="34" charset="0"/>
              </a:defRPr>
            </a:lvl1pPr>
            <a:lvl2pPr algn="ctr">
              <a:defRPr>
                <a:solidFill>
                  <a:schemeClr val="tx1"/>
                </a:solidFill>
                <a:latin typeface="Arial" panose="020B0604020202020204" pitchFamily="34" charset="0"/>
              </a:defRPr>
            </a:lvl2pPr>
            <a:lvl3pPr algn="ctr">
              <a:defRPr>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a:solidFill>
                  <a:schemeClr val="tx1"/>
                </a:solidFill>
                <a:latin typeface="Arial" panose="020B0604020202020204" pitchFamily="34" charset="0"/>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b="1">
                <a:solidFill>
                  <a:srgbClr val="FF0000"/>
                </a:solidFill>
                <a:ea typeface="宋体" panose="02010600030101010101" pitchFamily="2" charset="-122"/>
              </a:rPr>
              <a:t>教务处学籍科备案</a:t>
            </a:r>
            <a:endParaRPr lang="zh-CN" altLang="en-US" sz="2000" b="1">
              <a:solidFill>
                <a:srgbClr val="FF0000"/>
              </a:solidFill>
              <a:ea typeface="宋体" panose="02010600030101010101" pitchFamily="2" charset="-122"/>
            </a:endParaRPr>
          </a:p>
          <a:p>
            <a:r>
              <a:rPr lang="zh-CN" altLang="en-US" sz="2000" b="1">
                <a:solidFill>
                  <a:srgbClr val="FF0000"/>
                </a:solidFill>
                <a:ea typeface="宋体" panose="02010600030101010101" pitchFamily="2" charset="-122"/>
              </a:rPr>
              <a:t>院教务办备案</a:t>
            </a:r>
            <a:endParaRPr lang="zh-CN" altLang="en-US" sz="2000" b="1">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p:cTn id="7" dur="500" fill="hold"/>
                                        <p:tgtEl>
                                          <p:spTgt spid="10241"/>
                                        </p:tgtEl>
                                        <p:attrNameLst>
                                          <p:attrName>ppt_x</p:attrName>
                                        </p:attrNameLst>
                                      </p:cBhvr>
                                      <p:tavLst>
                                        <p:tav tm="0">
                                          <p:val>
                                            <p:strVal val="#ppt_x-.2"/>
                                          </p:val>
                                        </p:tav>
                                        <p:tav tm="100000">
                                          <p:val>
                                            <p:strVal val="#ppt_x"/>
                                          </p:val>
                                        </p:tav>
                                      </p:tavLst>
                                    </p:anim>
                                    <p:anim calcmode="lin" valueType="num">
                                      <p:cBhvr>
                                        <p:cTn id="8" dur="500" fill="hold"/>
                                        <p:tgtEl>
                                          <p:spTgt spid="10241"/>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41"/>
                                        </p:tgtEl>
                                      </p:cBhvr>
                                    </p:animEffect>
                                  </p:childTnLst>
                                </p:cTn>
                              </p:par>
                              <p:par>
                                <p:cTn id="10" presetID="1" presetClass="entr" presetSubtype="0"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childTnLst>
                                </p:cTn>
                              </p:par>
                            </p:childTnLst>
                          </p:cTn>
                        </p:par>
                        <p:par>
                          <p:cTn id="12" fill="hold">
                            <p:stCondLst>
                              <p:cond delay="500"/>
                            </p:stCondLst>
                            <p:childTnLst>
                              <p:par>
                                <p:cTn id="13" presetID="21" presetClass="entr" presetSubtype="4" fill="hold" grpId="0"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wheel(4)">
                                      <p:cBhvr>
                                        <p:cTn id="15" dur="10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9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1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2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20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20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20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20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20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8206"/>
                                        </p:tgtEl>
                                        <p:attrNameLst>
                                          <p:attrName>style.visibility</p:attrName>
                                        </p:attrNameLst>
                                      </p:cBhvr>
                                      <p:to>
                                        <p:strVal val="visible"/>
                                      </p:to>
                                    </p:set>
                                    <p:animEffect transition="in" filter="wipe(up)">
                                      <p:cBhvr>
                                        <p:cTn id="56" dur="500"/>
                                        <p:tgtEl>
                                          <p:spTgt spid="8206"/>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8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8196" grpId="0" animBg="1"/>
      <p:bldP spid="8197" grpId="0" animBg="1"/>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Lst>
  </p:timing>
</p:sld>
</file>

<file path=ppt/tags/tag1.xml><?xml version="1.0" encoding="utf-8"?>
<p:tagLst xmlns:p="http://schemas.openxmlformats.org/presentationml/2006/main">
  <p:tag name="TIMING" val="|2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6027</Words>
  <Application>WPS 演示</Application>
  <PresentationFormat>全屏显示(4:3)</PresentationFormat>
  <Paragraphs>1299</Paragraphs>
  <Slides>50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50</vt:i4>
      </vt:variant>
    </vt:vector>
  </HeadingPairs>
  <TitlesOfParts>
    <vt:vector size="63" baseType="lpstr">
      <vt:lpstr>Arial</vt:lpstr>
      <vt:lpstr>宋体</vt:lpstr>
      <vt:lpstr>Wingdings</vt:lpstr>
      <vt:lpstr>方正舒体</vt:lpstr>
      <vt:lpstr>微软雅黑</vt:lpstr>
      <vt:lpstr>华文琥珀</vt:lpstr>
      <vt:lpstr>Calibri</vt:lpstr>
      <vt:lpstr>Times New Roman</vt:lpstr>
      <vt:lpstr>楷体_GB2312</vt:lpstr>
      <vt:lpstr>华文行楷</vt:lpstr>
      <vt:lpstr>Times New Roman</vt:lpstr>
      <vt:lpstr>新宋体</vt:lpstr>
      <vt:lpstr>Office 主题</vt:lpstr>
      <vt:lpstr>PowerPoint 演示文稿</vt:lpstr>
      <vt:lpstr>PowerPoint 演示文稿</vt:lpstr>
      <vt:lpstr>PowerPoint 演示文稿</vt:lpstr>
      <vt:lpstr>PowerPoint 演示文稿</vt:lpstr>
      <vt:lpstr>一、学籍管理(学籍获得与注册)</vt:lpstr>
      <vt:lpstr>PowerPoint 演示文稿</vt:lpstr>
      <vt:lpstr>PowerPoint 演示文稿</vt:lpstr>
      <vt:lpstr>PowerPoint 演示文稿</vt:lpstr>
      <vt:lpstr>学籍异动</vt:lpstr>
      <vt:lpstr>二、课程学习与合格（人才培养方案）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四、实践与合格</vt:lpstr>
      <vt:lpstr>PowerPoint 演示文稿</vt:lpstr>
      <vt:lpstr>五、青果系统的使用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lzckj-jd</dc:creator>
  <cp:lastModifiedBy>Administrator</cp:lastModifiedBy>
  <cp:revision>163</cp:revision>
  <dcterms:created xsi:type="dcterms:W3CDTF">2017-09-11T13:32:00Z</dcterms:created>
  <dcterms:modified xsi:type="dcterms:W3CDTF">2017-09-12T23:59:50Z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